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98" r:id="rId3"/>
    <p:sldId id="318" r:id="rId4"/>
    <p:sldId id="299" r:id="rId5"/>
    <p:sldId id="320" r:id="rId6"/>
    <p:sldId id="328" r:id="rId7"/>
    <p:sldId id="329" r:id="rId8"/>
    <p:sldId id="327" r:id="rId9"/>
    <p:sldId id="330" r:id="rId10"/>
    <p:sldId id="331" r:id="rId11"/>
    <p:sldId id="326" r:id="rId12"/>
    <p:sldId id="321" r:id="rId13"/>
    <p:sldId id="332" r:id="rId14"/>
    <p:sldId id="322" r:id="rId15"/>
    <p:sldId id="323" r:id="rId16"/>
    <p:sldId id="333" r:id="rId17"/>
    <p:sldId id="32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A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649" autoAdjust="0"/>
    <p:restoredTop sz="94680" autoAdjust="0"/>
  </p:normalViewPr>
  <p:slideViewPr>
    <p:cSldViewPr>
      <p:cViewPr varScale="1">
        <p:scale>
          <a:sx n="48" d="100"/>
          <a:sy n="48" d="100"/>
        </p:scale>
        <p:origin x="-58" y="-6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78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07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72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78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34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70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29.05.2019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47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29.05.2019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04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29.05.2019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99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221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02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6647-9E98-4ECF-B541-811D11A9919F}" type="datetimeFigureOut">
              <a:rPr lang="tr-TR" smtClean="0"/>
              <a:t>29.05.2019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41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-30209" y="620688"/>
            <a:ext cx="903649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ÖZEL DÖRTGENLER</a:t>
            </a:r>
            <a:r>
              <a:rPr lang="tr-T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-4</a:t>
            </a:r>
          </a:p>
          <a:p>
            <a:pPr algn="ctr"/>
            <a:r>
              <a:rPr lang="tr-TR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DELTOİD</a:t>
            </a:r>
            <a:endParaRPr lang="tr-T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0" y="1611069"/>
            <a:ext cx="8366933" cy="729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2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5616624" cy="36724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5940152" y="260648"/>
            <a:ext cx="3024336" cy="3528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ABCD </a:t>
            </a:r>
            <a:r>
              <a:rPr lang="tr-TR" sz="2800" b="1" dirty="0" err="1">
                <a:ea typeface="Calibri"/>
                <a:cs typeface="Times New Roman"/>
              </a:rPr>
              <a:t>deltoid</a:t>
            </a:r>
            <a:r>
              <a:rPr lang="tr-TR" sz="2800" b="1" dirty="0"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|DC|=|DA|,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|BC|=|BA|,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m(CDA)=120</a:t>
            </a:r>
            <a:r>
              <a:rPr lang="tr-TR" sz="2800" b="1" baseline="30000" dirty="0">
                <a:ea typeface="Calibri"/>
                <a:cs typeface="Times New Roman"/>
              </a:rPr>
              <a:t>0</a:t>
            </a:r>
            <a:r>
              <a:rPr lang="tr-TR" sz="2800" b="1" dirty="0">
                <a:ea typeface="Calibri"/>
                <a:cs typeface="Times New Roman"/>
              </a:rPr>
              <a:t> 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m(BCD)=100</a:t>
            </a:r>
            <a:r>
              <a:rPr lang="tr-TR" sz="2800" b="1" baseline="30000" dirty="0">
                <a:ea typeface="Calibri"/>
                <a:cs typeface="Times New Roman"/>
              </a:rPr>
              <a:t>0</a:t>
            </a:r>
            <a:r>
              <a:rPr lang="tr-TR" sz="2800" b="1" dirty="0">
                <a:ea typeface="Calibri"/>
                <a:cs typeface="Times New Roman"/>
              </a:rPr>
              <a:t> ise m(ABC)=x kaç derecedir?</a:t>
            </a:r>
          </a:p>
        </p:txBody>
      </p:sp>
    </p:spTree>
    <p:extLst>
      <p:ext uri="{BB962C8B-B14F-4D97-AF65-F5344CB8AC3E}">
        <p14:creationId xmlns:p14="http://schemas.microsoft.com/office/powerpoint/2010/main" val="322496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5040560" cy="40324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ikdörtgen 3"/>
          <p:cNvSpPr/>
          <p:nvPr/>
        </p:nvSpPr>
        <p:spPr>
          <a:xfrm>
            <a:off x="5364088" y="0"/>
            <a:ext cx="3779912" cy="399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ABCD </a:t>
            </a:r>
            <a:r>
              <a:rPr lang="tr-TR" sz="2800" b="1" dirty="0" err="1">
                <a:ea typeface="Calibri"/>
                <a:cs typeface="Times New Roman"/>
              </a:rPr>
              <a:t>deltoid</a:t>
            </a:r>
            <a:r>
              <a:rPr lang="tr-TR" sz="2800" b="1" dirty="0"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|AB|=|AD|,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|BC|=|DC|,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m(ABC)=3x-20,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m(CDA)=x+80,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m(DAB)=100</a:t>
            </a:r>
            <a:r>
              <a:rPr lang="tr-TR" sz="2800" b="1" baseline="30000" dirty="0">
                <a:ea typeface="Calibri"/>
                <a:cs typeface="Times New Roman"/>
              </a:rPr>
              <a:t>0</a:t>
            </a:r>
            <a:r>
              <a:rPr lang="tr-TR" sz="2800" b="1" dirty="0">
                <a:ea typeface="Calibri"/>
                <a:cs typeface="Times New Roman"/>
              </a:rPr>
              <a:t> ise m(BCD)=y </a:t>
            </a:r>
          </a:p>
          <a:p>
            <a:r>
              <a:rPr lang="tr-TR" sz="2800" b="1" dirty="0">
                <a:ea typeface="Calibri"/>
                <a:cs typeface="Times New Roman"/>
              </a:rPr>
              <a:t>kaç derecedir?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64256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4392488" cy="374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4499992" y="44624"/>
            <a:ext cx="4644007" cy="3036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ABCD </a:t>
            </a:r>
            <a:r>
              <a:rPr lang="tr-TR" sz="2800" b="1" dirty="0" err="1">
                <a:ea typeface="Calibri"/>
                <a:cs typeface="Times New Roman"/>
              </a:rPr>
              <a:t>deltoid</a:t>
            </a:r>
            <a:r>
              <a:rPr lang="tr-TR" sz="2800" b="1" dirty="0"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|AB|=|AD|,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|BC|=|DC|,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E ve F orta noktalar,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|AC|=16cm, |BD|=12cm ise |EF| kaç cm’dir?</a:t>
            </a:r>
          </a:p>
        </p:txBody>
      </p:sp>
    </p:spTree>
    <p:extLst>
      <p:ext uri="{BB962C8B-B14F-4D97-AF65-F5344CB8AC3E}">
        <p14:creationId xmlns:p14="http://schemas.microsoft.com/office/powerpoint/2010/main" val="334528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4608512" cy="34563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4716016" y="116632"/>
            <a:ext cx="44279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ABCD </a:t>
            </a:r>
            <a:r>
              <a:rPr lang="tr-TR" sz="2800" b="1" dirty="0" err="1"/>
              <a:t>deltoid</a:t>
            </a:r>
            <a:r>
              <a:rPr lang="tr-TR" sz="2800" b="1" dirty="0"/>
              <a:t>,</a:t>
            </a:r>
          </a:p>
          <a:p>
            <a:r>
              <a:rPr lang="tr-TR" sz="2800" b="1" dirty="0"/>
              <a:t>E orta noktadır. |AB|=|AD|,</a:t>
            </a:r>
          </a:p>
          <a:p>
            <a:r>
              <a:rPr lang="tr-TR" sz="2800" b="1" dirty="0"/>
              <a:t>|DC|=10br,  |BD|=12br olduğuna göre |FK| kaç birimdir?</a:t>
            </a:r>
          </a:p>
        </p:txBody>
      </p:sp>
    </p:spTree>
    <p:extLst>
      <p:ext uri="{BB962C8B-B14F-4D97-AF65-F5344CB8AC3E}">
        <p14:creationId xmlns:p14="http://schemas.microsoft.com/office/powerpoint/2010/main" val="3698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5040560" cy="30963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5212432" y="116632"/>
            <a:ext cx="38164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|AB|=|BE|=16cm, |AD|=|DE|=4cm, |CD|=8cm, olduğuna göre, |EC|=x kaç cm’dir? </a:t>
            </a:r>
          </a:p>
        </p:txBody>
      </p:sp>
    </p:spTree>
    <p:extLst>
      <p:ext uri="{BB962C8B-B14F-4D97-AF65-F5344CB8AC3E}">
        <p14:creationId xmlns:p14="http://schemas.microsoft.com/office/powerpoint/2010/main" val="126384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5328592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5508104" y="0"/>
            <a:ext cx="3600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ABCD </a:t>
            </a:r>
            <a:r>
              <a:rPr lang="tr-TR" sz="2800" b="1" dirty="0" err="1"/>
              <a:t>deltoid</a:t>
            </a:r>
            <a:r>
              <a:rPr lang="tr-TR" sz="2800" b="1" dirty="0"/>
              <a:t>,</a:t>
            </a:r>
          </a:p>
          <a:p>
            <a:r>
              <a:rPr lang="tr-TR" sz="2800" b="1" dirty="0"/>
              <a:t>|AB|=|AD|=10br,</a:t>
            </a:r>
          </a:p>
          <a:p>
            <a:r>
              <a:rPr lang="tr-TR" sz="2800" b="1" dirty="0"/>
              <a:t>|BC|=|CD|=17br,</a:t>
            </a:r>
          </a:p>
          <a:p>
            <a:r>
              <a:rPr lang="tr-TR" sz="2800" b="1" dirty="0"/>
              <a:t>|EC|=15br ise A(ABCD) </a:t>
            </a:r>
            <a:r>
              <a:rPr lang="tr-TR" sz="2800" b="1"/>
              <a:t>kaç </a:t>
            </a:r>
            <a:r>
              <a:rPr lang="tr-TR" sz="2800" b="1" smtClean="0"/>
              <a:t>br</a:t>
            </a:r>
            <a:r>
              <a:rPr lang="tr-TR" sz="2800" b="1" baseline="30000" smtClean="0"/>
              <a:t>2 </a:t>
            </a:r>
            <a:r>
              <a:rPr lang="tr-TR" sz="2800" b="1" smtClean="0"/>
              <a:t>dir</a:t>
            </a:r>
            <a:r>
              <a:rPr lang="tr-TR" sz="2800" b="1" dirty="0"/>
              <a:t>?</a:t>
            </a:r>
          </a:p>
          <a:p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30711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5328592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ikdörtgen 3"/>
          <p:cNvSpPr/>
          <p:nvPr/>
        </p:nvSpPr>
        <p:spPr>
          <a:xfrm>
            <a:off x="5523309" y="236265"/>
            <a:ext cx="3635896" cy="3531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ABCD </a:t>
            </a:r>
            <a:r>
              <a:rPr lang="tr-TR" sz="2800" b="1" dirty="0" err="1">
                <a:ea typeface="Calibri"/>
                <a:cs typeface="Times New Roman"/>
              </a:rPr>
              <a:t>deltoid</a:t>
            </a:r>
            <a:r>
              <a:rPr lang="tr-TR" sz="2800" b="1" dirty="0"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|AB|=|AD|,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|BC|=|DC|,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E ve F orta noktalar,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|AC|=30br, |EF|=17br olduğuna göre, A(ABCD) kaç br</a:t>
            </a:r>
            <a:r>
              <a:rPr lang="tr-TR" sz="2800" b="1" baseline="30000" dirty="0">
                <a:ea typeface="Calibri"/>
                <a:cs typeface="Times New Roman"/>
              </a:rPr>
              <a:t>2</a:t>
            </a:r>
            <a:r>
              <a:rPr lang="tr-TR" sz="2800" b="1" dirty="0">
                <a:ea typeface="Calibri"/>
                <a:cs typeface="Times New Roman"/>
              </a:rPr>
              <a:t>’dir?</a:t>
            </a:r>
          </a:p>
        </p:txBody>
      </p:sp>
    </p:spTree>
    <p:extLst>
      <p:ext uri="{BB962C8B-B14F-4D97-AF65-F5344CB8AC3E}">
        <p14:creationId xmlns:p14="http://schemas.microsoft.com/office/powerpoint/2010/main" val="171577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4824536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Dikdörtgen 4"/>
          <p:cNvSpPr/>
          <p:nvPr/>
        </p:nvSpPr>
        <p:spPr>
          <a:xfrm>
            <a:off x="5076056" y="0"/>
            <a:ext cx="4067944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ABCD </a:t>
            </a:r>
            <a:r>
              <a:rPr lang="tr-TR" sz="2800" b="1" dirty="0" err="1">
                <a:ea typeface="Calibri"/>
                <a:cs typeface="Times New Roman"/>
              </a:rPr>
              <a:t>deltoid</a:t>
            </a:r>
            <a:r>
              <a:rPr lang="tr-TR" sz="2800" b="1" dirty="0"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|AB|=|AD|,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|BC|=|DC|,  m(DAB)=120</a:t>
            </a:r>
            <a:r>
              <a:rPr lang="tr-TR" sz="2800" b="1" baseline="30000" dirty="0">
                <a:ea typeface="Calibri"/>
                <a:cs typeface="Times New Roman"/>
              </a:rPr>
              <a:t>0</a:t>
            </a:r>
            <a:endParaRPr lang="tr-TR" sz="28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m(BCD)=60</a:t>
            </a:r>
            <a:r>
              <a:rPr lang="tr-TR" sz="2800" b="1" baseline="30000" dirty="0">
                <a:ea typeface="Calibri"/>
                <a:cs typeface="Times New Roman"/>
              </a:rPr>
              <a:t>0</a:t>
            </a:r>
            <a:r>
              <a:rPr lang="tr-TR" sz="2800" b="1" dirty="0"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smtClean="0">
                <a:ea typeface="Calibri"/>
                <a:cs typeface="Times New Roman"/>
              </a:rPr>
              <a:t>|</a:t>
            </a:r>
            <a:r>
              <a:rPr lang="tr-TR" sz="2800" b="1" dirty="0">
                <a:ea typeface="Calibri"/>
                <a:cs typeface="Times New Roman"/>
              </a:rPr>
              <a:t>BC|=12br, ise A(ABCD) kaç br</a:t>
            </a:r>
            <a:r>
              <a:rPr lang="tr-TR" sz="2800" b="1" baseline="30000" dirty="0">
                <a:ea typeface="Calibri"/>
                <a:cs typeface="Times New Roman"/>
              </a:rPr>
              <a:t>2</a:t>
            </a:r>
            <a:r>
              <a:rPr lang="tr-TR" sz="2800" b="1" dirty="0">
                <a:ea typeface="Calibri"/>
                <a:cs typeface="Times New Roman"/>
              </a:rPr>
              <a:t>’dir?</a:t>
            </a:r>
          </a:p>
        </p:txBody>
      </p:sp>
    </p:spTree>
    <p:extLst>
      <p:ext uri="{BB962C8B-B14F-4D97-AF65-F5344CB8AC3E}">
        <p14:creationId xmlns:p14="http://schemas.microsoft.com/office/powerpoint/2010/main" val="6548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490662"/>
            <a:ext cx="8229600" cy="922114"/>
          </a:xfrm>
        </p:spPr>
        <p:txBody>
          <a:bodyPr>
            <a:noAutofit/>
          </a:bodyPr>
          <a:lstStyle/>
          <a:p>
            <a:r>
              <a:rPr lang="tr-T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DELTOİD</a:t>
            </a:r>
            <a:br>
              <a:rPr lang="tr-T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tr-TR" sz="5400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24150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smtClean="0"/>
              <a:t>•Taban uzunlukları ortak iki ikizkenar üçgenden oluşur.</a:t>
            </a:r>
          </a:p>
          <a:p>
            <a:pPr marL="0" indent="0">
              <a:buNone/>
            </a:pPr>
            <a:r>
              <a:rPr lang="tr-TR" dirty="0" smtClean="0"/>
              <a:t>•Tepe açılarını birleştiren köşegen açıortaydır ve diğer köşegeni ortalar. Köşegenler birbirini dik keser.</a:t>
            </a:r>
          </a:p>
          <a:p>
            <a:r>
              <a:rPr lang="tr-TR" dirty="0" smtClean="0"/>
              <a:t>Alanı  (|AC|.|BD|)/2 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 smtClean="0"/>
              <a:t>m(DAB)=m(BCD)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140968"/>
            <a:ext cx="6210300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188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4392488" cy="338437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ikdörtgen 3"/>
          <p:cNvSpPr/>
          <p:nvPr/>
        </p:nvSpPr>
        <p:spPr>
          <a:xfrm>
            <a:off x="4716016" y="188640"/>
            <a:ext cx="42839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ea typeface="Calibri"/>
                <a:cs typeface="Times New Roman"/>
              </a:rPr>
              <a:t>ABCD </a:t>
            </a:r>
            <a:r>
              <a:rPr lang="tr-TR" sz="2800" b="1" dirty="0" err="1">
                <a:ea typeface="Calibri"/>
                <a:cs typeface="Times New Roman"/>
              </a:rPr>
              <a:t>deltoid</a:t>
            </a:r>
            <a:r>
              <a:rPr lang="tr-TR" sz="2800" b="1" dirty="0">
                <a:ea typeface="Calibri"/>
                <a:cs typeface="Times New Roman"/>
              </a:rPr>
              <a:t>, |AD|=|DC|, |AB|=|AE|, m(ADC)=60</a:t>
            </a:r>
            <a:r>
              <a:rPr lang="tr-TR" sz="2800" b="1" baseline="30000" dirty="0">
                <a:ea typeface="Calibri"/>
                <a:cs typeface="Times New Roman"/>
              </a:rPr>
              <a:t>0</a:t>
            </a:r>
            <a:r>
              <a:rPr lang="tr-TR" sz="2800" b="1" dirty="0">
                <a:ea typeface="Calibri"/>
                <a:cs typeface="Times New Roman"/>
              </a:rPr>
              <a:t>,  m(DAE)=60</a:t>
            </a:r>
            <a:r>
              <a:rPr lang="tr-TR" sz="2800" b="1" baseline="30000" dirty="0">
                <a:ea typeface="Calibri"/>
                <a:cs typeface="Times New Roman"/>
              </a:rPr>
              <a:t>0</a:t>
            </a:r>
            <a:r>
              <a:rPr lang="tr-TR" sz="2800" b="1" dirty="0">
                <a:ea typeface="Calibri"/>
                <a:cs typeface="Times New Roman"/>
              </a:rPr>
              <a:t> ise m(EAB)=x kaç derecedir?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4134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5292080" y="47325"/>
            <a:ext cx="3851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ea typeface="Calibri"/>
                <a:cs typeface="Times New Roman"/>
              </a:rPr>
              <a:t>ABCD </a:t>
            </a:r>
            <a:r>
              <a:rPr lang="tr-TR" sz="2800" b="1" dirty="0" err="1">
                <a:ea typeface="Calibri"/>
                <a:cs typeface="Times New Roman"/>
              </a:rPr>
              <a:t>deltoid</a:t>
            </a:r>
            <a:r>
              <a:rPr lang="tr-TR" sz="2800" b="1" dirty="0">
                <a:ea typeface="Calibri"/>
                <a:cs typeface="Times New Roman"/>
              </a:rPr>
              <a:t>, m(DAB)=90</a:t>
            </a:r>
            <a:r>
              <a:rPr lang="tr-TR" sz="2800" b="1" baseline="30000" dirty="0">
                <a:ea typeface="Calibri"/>
                <a:cs typeface="Times New Roman"/>
              </a:rPr>
              <a:t>0</a:t>
            </a:r>
            <a:r>
              <a:rPr lang="tr-TR" sz="2800" b="1" dirty="0">
                <a:ea typeface="Calibri"/>
                <a:cs typeface="Times New Roman"/>
              </a:rPr>
              <a:t> , |AD|=4br, |AC|=16br ,ise A(ABCD) kaç br</a:t>
            </a:r>
            <a:r>
              <a:rPr lang="tr-TR" sz="2800" b="1" baseline="30000" dirty="0">
                <a:ea typeface="Calibri"/>
                <a:cs typeface="Times New Roman"/>
              </a:rPr>
              <a:t>2</a:t>
            </a:r>
            <a:r>
              <a:rPr lang="tr-TR" sz="2800" b="1" dirty="0">
                <a:ea typeface="Calibri"/>
                <a:cs typeface="Times New Roman"/>
              </a:rPr>
              <a:t> </a:t>
            </a:r>
            <a:r>
              <a:rPr lang="tr-TR" sz="2800" b="1" dirty="0" err="1">
                <a:ea typeface="Calibri"/>
                <a:cs typeface="Times New Roman"/>
              </a:rPr>
              <a:t>dir</a:t>
            </a:r>
            <a:r>
              <a:rPr lang="tr-TR" sz="2800" b="1" dirty="0">
                <a:ea typeface="Calibri"/>
                <a:cs typeface="Times New Roman"/>
              </a:rPr>
              <a:t>?</a:t>
            </a:r>
            <a:endParaRPr lang="tr-TR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53522"/>
            <a:ext cx="5112567" cy="4067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59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9601"/>
            <a:ext cx="4675517" cy="450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5004048" y="167279"/>
            <a:ext cx="3960440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ABCD kare,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 ABFE </a:t>
            </a:r>
            <a:r>
              <a:rPr lang="tr-TR" sz="2800" b="1" dirty="0" err="1">
                <a:ea typeface="Calibri"/>
                <a:cs typeface="Times New Roman"/>
              </a:rPr>
              <a:t>deltoid</a:t>
            </a:r>
            <a:r>
              <a:rPr lang="tr-TR" sz="2800" b="1" dirty="0"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|AB|=|BF|,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|AB|=4.|EF|,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|DE|=3.|EF|,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 A(EFBCD)=432 br</a:t>
            </a:r>
            <a:r>
              <a:rPr lang="tr-TR" sz="2800" b="1" baseline="30000" dirty="0">
                <a:ea typeface="Calibri"/>
                <a:cs typeface="Times New Roman"/>
              </a:rPr>
              <a:t>2</a:t>
            </a:r>
            <a:r>
              <a:rPr lang="tr-TR" sz="2800" b="1" dirty="0">
                <a:ea typeface="Calibri"/>
                <a:cs typeface="Times New Roman"/>
              </a:rPr>
              <a:t> ise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 A(ABCD) kaç br</a:t>
            </a:r>
            <a:r>
              <a:rPr lang="tr-TR" sz="2800" b="1" baseline="30000" dirty="0">
                <a:ea typeface="Calibri"/>
                <a:cs typeface="Times New Roman"/>
              </a:rPr>
              <a:t>2</a:t>
            </a:r>
            <a:r>
              <a:rPr lang="tr-TR" sz="2800" b="1" dirty="0">
                <a:ea typeface="Calibri"/>
                <a:cs typeface="Times New Roman"/>
              </a:rPr>
              <a:t> </a:t>
            </a:r>
            <a:r>
              <a:rPr lang="tr-TR" sz="2800" b="1" dirty="0" err="1">
                <a:ea typeface="Calibri"/>
                <a:cs typeface="Times New Roman"/>
              </a:rPr>
              <a:t>dir</a:t>
            </a:r>
            <a:r>
              <a:rPr lang="tr-TR" sz="2800" b="1" dirty="0">
                <a:ea typeface="Calibri"/>
                <a:cs typeface="Times New Roman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6408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5498361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/>
              <p:cNvSpPr/>
              <p:nvPr/>
            </p:nvSpPr>
            <p:spPr>
              <a:xfrm>
                <a:off x="5796136" y="0"/>
                <a:ext cx="3203848" cy="36075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r-TR" sz="2800" b="1" dirty="0">
                    <a:ea typeface="Calibri"/>
                    <a:cs typeface="Times New Roman"/>
                  </a:rPr>
                  <a:t>ABCD </a:t>
                </a:r>
                <a:r>
                  <a:rPr lang="tr-TR" sz="2800" b="1" dirty="0" err="1">
                    <a:ea typeface="Calibri"/>
                    <a:cs typeface="Times New Roman"/>
                  </a:rPr>
                  <a:t>deltoid</a:t>
                </a:r>
                <a:r>
                  <a:rPr lang="tr-TR" sz="2800" b="1" dirty="0">
                    <a:ea typeface="Calibri"/>
                    <a:cs typeface="Times New Roman"/>
                  </a:rPr>
                  <a:t>,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r-TR" sz="2800" b="1" dirty="0">
                    <a:ea typeface="Calibri"/>
                    <a:cs typeface="Times New Roman"/>
                  </a:rPr>
                  <a:t>|BD|=6br,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r-TR" sz="2800" b="1" dirty="0">
                    <a:ea typeface="Calibri"/>
                    <a:cs typeface="Times New Roman"/>
                  </a:rPr>
                  <a:t>|AD|=|AB|,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r-TR" sz="2800" b="1" dirty="0">
                    <a:ea typeface="Calibri"/>
                    <a:cs typeface="Times New Roman"/>
                  </a:rPr>
                  <a:t>|DC|=5br,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r-TR" sz="2800" b="1" dirty="0">
                    <a:ea typeface="Calibri"/>
                    <a:cs typeface="Times New Roman"/>
                  </a:rPr>
                  <a:t>|AB|=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r-TR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tr-TR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𝟏𝟑</m:t>
                        </m:r>
                      </m:e>
                    </m:rad>
                    <m:r>
                      <a:rPr lang="tr-TR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𝒃𝒓</m:t>
                    </m:r>
                  </m:oMath>
                </a14:m>
                <a:endParaRPr lang="tr-TR" sz="2800" b="1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r-TR" sz="2800" b="1" dirty="0">
                    <a:ea typeface="Times New Roman"/>
                    <a:cs typeface="Times New Roman"/>
                  </a:rPr>
                  <a:t>olduğuna göre, </a:t>
                </a:r>
                <a:r>
                  <a:rPr lang="tr-TR" sz="2800" b="1" dirty="0">
                    <a:ea typeface="Calibri"/>
                    <a:cs typeface="Times New Roman"/>
                  </a:rPr>
                  <a:t>A(ABCD) kaç br</a:t>
                </a:r>
                <a:r>
                  <a:rPr lang="tr-TR" sz="2800" b="1" baseline="30000" dirty="0">
                    <a:ea typeface="Calibri"/>
                    <a:cs typeface="Times New Roman"/>
                  </a:rPr>
                  <a:t>2</a:t>
                </a:r>
                <a:r>
                  <a:rPr lang="tr-TR" sz="2800" b="1" dirty="0">
                    <a:ea typeface="Calibri"/>
                    <a:cs typeface="Times New Roman"/>
                  </a:rPr>
                  <a:t> </a:t>
                </a:r>
                <a:r>
                  <a:rPr lang="tr-TR" sz="2800" b="1" dirty="0" err="1">
                    <a:ea typeface="Calibri"/>
                    <a:cs typeface="Times New Roman"/>
                  </a:rPr>
                  <a:t>dir</a:t>
                </a:r>
                <a:r>
                  <a:rPr lang="tr-TR" sz="2800" b="1" dirty="0">
                    <a:ea typeface="Calibri"/>
                    <a:cs typeface="Times New Roman"/>
                  </a:rPr>
                  <a:t>?</a:t>
                </a:r>
              </a:p>
            </p:txBody>
          </p:sp>
        </mc:Choice>
        <mc:Fallback xmlns=""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0"/>
                <a:ext cx="3203848" cy="3607591"/>
              </a:xfrm>
              <a:prstGeom prst="rect">
                <a:avLst/>
              </a:prstGeom>
              <a:blipFill rotWithShape="1">
                <a:blip r:embed="rId3"/>
                <a:stretch>
                  <a:fillRect l="-4000" t="-676" r="-3429" b="-30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836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5688632" cy="39604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5868144" y="116632"/>
            <a:ext cx="3261336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ABCD </a:t>
            </a:r>
            <a:r>
              <a:rPr lang="tr-TR" sz="2800" b="1" dirty="0" err="1">
                <a:ea typeface="Calibri"/>
                <a:cs typeface="Times New Roman"/>
              </a:rPr>
              <a:t>deltoid</a:t>
            </a:r>
            <a:r>
              <a:rPr lang="tr-TR" sz="2800" b="1" dirty="0"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|BC|=|DC|,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|EB|=|AE|,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|DF|=|FC|,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|EK|=3br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|KF|=4br, ise Ç(ABCD) kaç </a:t>
            </a:r>
            <a:r>
              <a:rPr lang="tr-TR" sz="2800" b="1" dirty="0" err="1">
                <a:ea typeface="Calibri"/>
                <a:cs typeface="Times New Roman"/>
              </a:rPr>
              <a:t>br</a:t>
            </a:r>
            <a:r>
              <a:rPr lang="tr-TR" sz="2800" b="1" dirty="0">
                <a:ea typeface="Calibri"/>
                <a:cs typeface="Times New Roman"/>
              </a:rPr>
              <a:t> </a:t>
            </a:r>
            <a:r>
              <a:rPr lang="tr-TR" sz="2800" b="1" dirty="0" err="1">
                <a:ea typeface="Calibri"/>
                <a:cs typeface="Times New Roman"/>
              </a:rPr>
              <a:t>dir</a:t>
            </a:r>
            <a:r>
              <a:rPr lang="tr-TR" sz="2800" b="1" dirty="0">
                <a:ea typeface="Calibri"/>
                <a:cs typeface="Times New Roman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9281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5328592" cy="40324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ikdörtgen 3"/>
          <p:cNvSpPr/>
          <p:nvPr/>
        </p:nvSpPr>
        <p:spPr>
          <a:xfrm>
            <a:off x="5868144" y="188640"/>
            <a:ext cx="3131840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ABCD </a:t>
            </a:r>
            <a:r>
              <a:rPr lang="tr-TR" sz="2800" b="1" dirty="0" err="1">
                <a:ea typeface="Calibri"/>
                <a:cs typeface="Times New Roman"/>
              </a:rPr>
              <a:t>deltoid</a:t>
            </a:r>
            <a:r>
              <a:rPr lang="tr-TR" sz="2800" b="1" dirty="0"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|AB|=|AD|,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|KF|=|FC|,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m(BCK)=40</a:t>
            </a:r>
            <a:r>
              <a:rPr lang="tr-TR" sz="2800" b="1" baseline="30000" dirty="0">
                <a:ea typeface="Calibri"/>
                <a:cs typeface="Times New Roman"/>
              </a:rPr>
              <a:t>0</a:t>
            </a:r>
            <a:r>
              <a:rPr lang="tr-TR" sz="2800" b="1" dirty="0"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E,F,K doğrusaldır.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m(BDA)=x kaç derecedir?  </a:t>
            </a:r>
          </a:p>
        </p:txBody>
      </p:sp>
    </p:spTree>
    <p:extLst>
      <p:ext uri="{BB962C8B-B14F-4D97-AF65-F5344CB8AC3E}">
        <p14:creationId xmlns:p14="http://schemas.microsoft.com/office/powerpoint/2010/main" val="101067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5544616" cy="36724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5868144" y="188640"/>
            <a:ext cx="3275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ABCD </a:t>
            </a:r>
            <a:r>
              <a:rPr lang="tr-TR" sz="2800" b="1" dirty="0" err="1"/>
              <a:t>deltoid</a:t>
            </a:r>
            <a:r>
              <a:rPr lang="tr-TR" sz="2800" b="1" dirty="0"/>
              <a:t>,</a:t>
            </a:r>
          </a:p>
          <a:p>
            <a:r>
              <a:rPr lang="tr-TR" sz="2800" b="1" dirty="0"/>
              <a:t>|AB|=|AD|,</a:t>
            </a:r>
          </a:p>
          <a:p>
            <a:r>
              <a:rPr lang="tr-TR" sz="2800" b="1" dirty="0"/>
              <a:t>|BC|=|BA|,</a:t>
            </a:r>
          </a:p>
          <a:p>
            <a:r>
              <a:rPr lang="tr-TR" sz="2800" b="1" dirty="0"/>
              <a:t>[DE açıortay,</a:t>
            </a:r>
          </a:p>
          <a:p>
            <a:r>
              <a:rPr lang="tr-TR" sz="2800" b="1" dirty="0"/>
              <a:t>m(DAB)=70</a:t>
            </a:r>
            <a:r>
              <a:rPr lang="tr-TR" sz="2800" b="1" baseline="30000" dirty="0"/>
              <a:t>0</a:t>
            </a:r>
            <a:r>
              <a:rPr lang="tr-TR" sz="2800" b="1" dirty="0"/>
              <a:t> ,</a:t>
            </a:r>
          </a:p>
          <a:p>
            <a:r>
              <a:rPr lang="tr-TR" sz="2800" b="1" dirty="0"/>
              <a:t>m(DEB)=110</a:t>
            </a:r>
            <a:r>
              <a:rPr lang="tr-TR" sz="2800" b="1" baseline="30000" dirty="0"/>
              <a:t>0</a:t>
            </a:r>
            <a:r>
              <a:rPr lang="tr-TR" sz="2800" b="1" dirty="0"/>
              <a:t> ,</a:t>
            </a:r>
          </a:p>
          <a:p>
            <a:r>
              <a:rPr lang="tr-TR" sz="2800" b="1" dirty="0"/>
              <a:t>m(DCB)=x kaç derecedir?</a:t>
            </a:r>
          </a:p>
        </p:txBody>
      </p:sp>
    </p:spTree>
    <p:extLst>
      <p:ext uri="{BB962C8B-B14F-4D97-AF65-F5344CB8AC3E}">
        <p14:creationId xmlns:p14="http://schemas.microsoft.com/office/powerpoint/2010/main" val="328013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502</Words>
  <Application>Microsoft Office PowerPoint</Application>
  <PresentationFormat>Ekran Gösterisi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PowerPoint Sunusu</vt:lpstr>
      <vt:lpstr>DELTOİD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Bülent Cemal Altunkılıç</dc:creator>
  <cp:lastModifiedBy>Bülent Cemal Altunkılıç</cp:lastModifiedBy>
  <cp:revision>118</cp:revision>
  <dcterms:created xsi:type="dcterms:W3CDTF">2019-04-24T10:25:26Z</dcterms:created>
  <dcterms:modified xsi:type="dcterms:W3CDTF">2019-05-29T09:19:34Z</dcterms:modified>
</cp:coreProperties>
</file>