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7" r:id="rId3"/>
    <p:sldId id="295" r:id="rId4"/>
    <p:sldId id="297" r:id="rId5"/>
    <p:sldId id="293" r:id="rId6"/>
    <p:sldId id="278" r:id="rId7"/>
    <p:sldId id="298" r:id="rId8"/>
    <p:sldId id="279" r:id="rId9"/>
    <p:sldId id="294" r:id="rId10"/>
    <p:sldId id="280" r:id="rId1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60"/>
  </p:normalViewPr>
  <p:slideViewPr>
    <p:cSldViewPr>
      <p:cViewPr>
        <p:scale>
          <a:sx n="60" d="100"/>
          <a:sy n="60" d="100"/>
        </p:scale>
        <p:origin x="-786" y="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96944-84B8-463F-9736-73D671EFB9A6}" type="datetimeFigureOut">
              <a:rPr lang="tr-TR" smtClean="0"/>
              <a:t>26.09.2015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7B1AA-5D0A-4ED2-8F5F-258D99DF989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14849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96944-84B8-463F-9736-73D671EFB9A6}" type="datetimeFigureOut">
              <a:rPr lang="tr-TR" smtClean="0"/>
              <a:t>26.09.2015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7B1AA-5D0A-4ED2-8F5F-258D99DF989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11970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96944-84B8-463F-9736-73D671EFB9A6}" type="datetimeFigureOut">
              <a:rPr lang="tr-TR" smtClean="0"/>
              <a:t>26.09.2015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7B1AA-5D0A-4ED2-8F5F-258D99DF989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1673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96944-84B8-463F-9736-73D671EFB9A6}" type="datetimeFigureOut">
              <a:rPr lang="tr-TR" smtClean="0"/>
              <a:t>26.09.2015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7B1AA-5D0A-4ED2-8F5F-258D99DF989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52818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96944-84B8-463F-9736-73D671EFB9A6}" type="datetimeFigureOut">
              <a:rPr lang="tr-TR" smtClean="0"/>
              <a:t>26.09.2015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7B1AA-5D0A-4ED2-8F5F-258D99DF989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03395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96944-84B8-463F-9736-73D671EFB9A6}" type="datetimeFigureOut">
              <a:rPr lang="tr-TR" smtClean="0"/>
              <a:t>26.09.2015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7B1AA-5D0A-4ED2-8F5F-258D99DF989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42123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96944-84B8-463F-9736-73D671EFB9A6}" type="datetimeFigureOut">
              <a:rPr lang="tr-TR" smtClean="0"/>
              <a:t>26.09.2015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7B1AA-5D0A-4ED2-8F5F-258D99DF989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57856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96944-84B8-463F-9736-73D671EFB9A6}" type="datetimeFigureOut">
              <a:rPr lang="tr-TR" smtClean="0"/>
              <a:t>26.09.2015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7B1AA-5D0A-4ED2-8F5F-258D99DF989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04591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96944-84B8-463F-9736-73D671EFB9A6}" type="datetimeFigureOut">
              <a:rPr lang="tr-TR" smtClean="0"/>
              <a:t>26.09.2015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7B1AA-5D0A-4ED2-8F5F-258D99DF989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58067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96944-84B8-463F-9736-73D671EFB9A6}" type="datetimeFigureOut">
              <a:rPr lang="tr-TR" smtClean="0"/>
              <a:t>26.09.2015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7B1AA-5D0A-4ED2-8F5F-258D99DF989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83974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96944-84B8-463F-9736-73D671EFB9A6}" type="datetimeFigureOut">
              <a:rPr lang="tr-TR" smtClean="0"/>
              <a:t>26.09.2015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7B1AA-5D0A-4ED2-8F5F-258D99DF989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89764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96944-84B8-463F-9736-73D671EFB9A6}" type="datetimeFigureOut">
              <a:rPr lang="tr-TR" smtClean="0"/>
              <a:t>26.09.2015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7B1AA-5D0A-4ED2-8F5F-258D99DF989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9322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matematikevim.com/matematik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matematikevim.com/matematik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matematikevim.com/matematik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matematikevim.com/matematik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matematikevim.com/matematik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matematikevim.com/matematik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matematikevim.com/matematik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matematikevim.com/matematik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matematikevim.com/matematik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26" y="2356620"/>
            <a:ext cx="8540762" cy="2296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69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\Desktop\matematikevim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229" y="6093296"/>
            <a:ext cx="2699275" cy="67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İçerik Yer Tutucusu 2"/>
          <p:cNvSpPr txBox="1">
            <a:spLocks/>
          </p:cNvSpPr>
          <p:nvPr/>
        </p:nvSpPr>
        <p:spPr>
          <a:xfrm>
            <a:off x="457200" y="836712"/>
            <a:ext cx="8229600" cy="52894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r-TR" sz="2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İçerik Yer Tutucusu 2"/>
              <p:cNvSpPr>
                <a:spLocks noGrp="1"/>
              </p:cNvSpPr>
              <p:nvPr>
                <p:ph idx="1"/>
              </p:nvPr>
            </p:nvSpPr>
            <p:spPr>
              <a:xfrm>
                <a:off x="450457" y="188639"/>
                <a:ext cx="8229600" cy="5937523"/>
              </a:xfrm>
            </p:spPr>
            <p:txBody>
              <a:bodyPr/>
              <a:lstStyle/>
              <a:p>
                <a:r>
                  <a:rPr lang="tr-TR" b="1" u="sng" dirty="0" smtClean="0"/>
                  <a:t>Örnek</a:t>
                </a:r>
                <a:r>
                  <a:rPr lang="tr-TR" dirty="0" smtClean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tr-TR" i="1">
                            <a:latin typeface="Cambria Math"/>
                          </a:rPr>
                        </m:ctrlPr>
                      </m:sSupPr>
                      <m:e>
                        <m:r>
                          <a:rPr lang="tr-TR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tr-TR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tr-TR" dirty="0" smtClean="0"/>
                  <a:t>.</a:t>
                </a:r>
                <a:r>
                  <a:rPr lang="tr-TR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tr-TR" i="1">
                            <a:latin typeface="Cambria Math"/>
                          </a:rPr>
                        </m:ctrlPr>
                      </m:sSupPr>
                      <m:e>
                        <m:r>
                          <a:rPr lang="tr-TR" i="1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tr-TR" b="0" i="1" smtClean="0"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tr-TR" dirty="0" smtClean="0"/>
                  <a:t>&lt;0 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tr-TR" i="1">
                            <a:latin typeface="Cambria Math"/>
                          </a:rPr>
                        </m:ctrlPr>
                      </m:sSupPr>
                      <m:e>
                        <m:r>
                          <a:rPr lang="tr-TR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tr-TR" b="0" i="1" smtClean="0">
                            <a:latin typeface="Cambria Math"/>
                          </a:rPr>
                          <m:t>𝑛</m:t>
                        </m:r>
                        <m:r>
                          <a:rPr lang="tr-TR" b="0" i="1" smtClean="0">
                            <a:latin typeface="Cambria Math"/>
                          </a:rPr>
                          <m:t>+1</m:t>
                        </m:r>
                      </m:sup>
                    </m:sSup>
                  </m:oMath>
                </a14:m>
                <a:r>
                  <a:rPr lang="tr-TR" dirty="0" smtClean="0"/>
                  <a:t>.b&gt;0  ,  </a:t>
                </a:r>
                <a:r>
                  <a:rPr lang="tr-TR" dirty="0" err="1" smtClean="0"/>
                  <a:t>a.b.c</a:t>
                </a:r>
                <a:r>
                  <a:rPr lang="tr-TR" dirty="0" smtClean="0"/>
                  <a:t>&gt;0 olduğuna göre </a:t>
                </a:r>
                <a:r>
                  <a:rPr lang="tr-TR" dirty="0" err="1" smtClean="0"/>
                  <a:t>a,b,c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nin</a:t>
                </a:r>
                <a:r>
                  <a:rPr lang="tr-TR" dirty="0" smtClean="0"/>
                  <a:t> işaretleri sırasıyla aşağıdakilerden hangisidir?</a:t>
                </a:r>
              </a:p>
              <a:p>
                <a:pPr marL="0" indent="0">
                  <a:buNone/>
                </a:pPr>
                <a:r>
                  <a:rPr lang="tr-TR" dirty="0"/>
                  <a:t>A) (-),(-),(+)</a:t>
                </a:r>
                <a:endParaRPr lang="tr-TR" b="1" u="sng" dirty="0"/>
              </a:p>
              <a:p>
                <a:pPr marL="0" indent="0">
                  <a:buNone/>
                </a:pPr>
                <a:r>
                  <a:rPr lang="tr-TR" b="1" u="sng" dirty="0"/>
                  <a:t>B) </a:t>
                </a:r>
                <a:r>
                  <a:rPr lang="tr-TR" dirty="0"/>
                  <a:t>(-),(+),(-)</a:t>
                </a:r>
              </a:p>
              <a:p>
                <a:pPr marL="0" indent="0">
                  <a:buNone/>
                </a:pPr>
                <a:r>
                  <a:rPr lang="tr-TR" dirty="0"/>
                  <a:t>C) (-),(+),(+)</a:t>
                </a:r>
                <a:endParaRPr lang="tr-TR" b="1" u="sng" dirty="0"/>
              </a:p>
              <a:p>
                <a:pPr marL="0" indent="0">
                  <a:buNone/>
                </a:pPr>
                <a:r>
                  <a:rPr lang="tr-TR" dirty="0"/>
                  <a:t>D) (-),(-),(-)</a:t>
                </a:r>
                <a:endParaRPr lang="tr-TR" b="1" u="sng" dirty="0"/>
              </a:p>
              <a:p>
                <a:pPr marL="0" indent="0">
                  <a:buNone/>
                </a:pPr>
                <a:r>
                  <a:rPr lang="tr-TR" dirty="0"/>
                  <a:t>E) (+),(+),(+)</a:t>
                </a:r>
                <a:endParaRPr lang="tr-TR" b="1" u="sng" dirty="0"/>
              </a:p>
              <a:p>
                <a:pPr marL="0" indent="0">
                  <a:buNone/>
                </a:pPr>
                <a:endParaRPr lang="tr-TR" dirty="0"/>
              </a:p>
            </p:txBody>
          </p:sp>
        </mc:Choice>
        <mc:Fallback>
          <p:sp>
            <p:nvSpPr>
              <p:cNvPr id="7" name="İçerik Yer Tutucus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0457" y="188639"/>
                <a:ext cx="8229600" cy="5937523"/>
              </a:xfrm>
              <a:blipFill rotWithShape="1">
                <a:blip r:embed="rId4"/>
                <a:stretch>
                  <a:fillRect l="-1926" t="-1232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908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\Desktop\matematikevim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229" y="6093296"/>
            <a:ext cx="2699275" cy="67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İçerik Yer Tutucusu 2"/>
          <p:cNvSpPr txBox="1">
            <a:spLocks/>
          </p:cNvSpPr>
          <p:nvPr/>
        </p:nvSpPr>
        <p:spPr>
          <a:xfrm>
            <a:off x="457200" y="836712"/>
            <a:ext cx="8229600" cy="52894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r-TR" sz="2600" dirty="0"/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87208" cy="562074"/>
          </a:xfrm>
        </p:spPr>
        <p:txBody>
          <a:bodyPr>
            <a:noAutofit/>
          </a:bodyPr>
          <a:lstStyle/>
          <a:p>
            <a:r>
              <a:rPr lang="tr-T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POZİTİF VE NEGATİF SAYILAR</a:t>
            </a:r>
            <a:endParaRPr lang="tr-TR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İçerik Yer Tutucusu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80728"/>
                <a:ext cx="8229600" cy="4525963"/>
              </a:xfrm>
            </p:spPr>
            <p:txBody>
              <a:bodyPr>
                <a:normAutofit/>
              </a:bodyPr>
              <a:lstStyle/>
              <a:p>
                <a:r>
                  <a:rPr lang="tr-TR" sz="2600" dirty="0" smtClean="0"/>
                  <a:t>a&lt;0 ,a negatif sayı (-)</a:t>
                </a:r>
              </a:p>
              <a:p>
                <a:r>
                  <a:rPr lang="tr-TR" sz="2600" dirty="0" smtClean="0"/>
                  <a:t>a&gt;0 ,a pozitif sayı (+)</a:t>
                </a:r>
              </a:p>
              <a:p>
                <a:r>
                  <a:rPr lang="tr-TR" sz="2600" dirty="0" smtClean="0"/>
                  <a:t>a≤0 ,a 0 veya negatif sayı</a:t>
                </a:r>
              </a:p>
              <a:p>
                <a:r>
                  <a:rPr lang="tr-TR" sz="2600" dirty="0"/>
                  <a:t>a</a:t>
                </a:r>
                <a:r>
                  <a:rPr lang="tr-TR" sz="2600" dirty="0" smtClean="0"/>
                  <a:t>≥0 ,a 0 veya pozitif sayı</a:t>
                </a:r>
              </a:p>
              <a:p>
                <a:pPr marL="400050" lvl="1" indent="0">
                  <a:buNone/>
                </a:pPr>
                <a:r>
                  <a:rPr lang="tr-TR" sz="2600" dirty="0" smtClean="0"/>
                  <a:t>(+) . (+) = (+)             (+)/(+)=(+)               </a:t>
                </a:r>
              </a:p>
              <a:p>
                <a:pPr marL="400050" lvl="1" indent="0">
                  <a:buNone/>
                </a:pPr>
                <a:r>
                  <a:rPr lang="tr-TR" sz="2600" dirty="0" smtClean="0"/>
                  <a:t>(-) </a:t>
                </a:r>
                <a:r>
                  <a:rPr lang="tr-TR" sz="2600" dirty="0"/>
                  <a:t>. </a:t>
                </a:r>
                <a:r>
                  <a:rPr lang="tr-TR" sz="2600" dirty="0" smtClean="0"/>
                  <a:t>(-) </a:t>
                </a:r>
                <a:r>
                  <a:rPr lang="tr-TR" sz="2600" dirty="0"/>
                  <a:t>= </a:t>
                </a:r>
                <a:r>
                  <a:rPr lang="tr-TR" sz="2600" dirty="0" smtClean="0"/>
                  <a:t>(+)	    (-)/(-)=(+)</a:t>
                </a:r>
              </a:p>
              <a:p>
                <a:pPr marL="400050" lvl="1" indent="0">
                  <a:buNone/>
                </a:pPr>
                <a:r>
                  <a:rPr lang="tr-TR" sz="2600" dirty="0" smtClean="0"/>
                  <a:t>(-) </a:t>
                </a:r>
                <a:r>
                  <a:rPr lang="tr-TR" sz="2600" dirty="0"/>
                  <a:t>. (+) = </a:t>
                </a:r>
                <a:r>
                  <a:rPr lang="tr-TR" sz="2600" dirty="0" smtClean="0"/>
                  <a:t>(-)	    (+)/(-)=(-)</a:t>
                </a:r>
              </a:p>
              <a:p>
                <a:pPr marL="400050" lvl="1" indent="0">
                  <a:buNone/>
                </a:pPr>
                <a:r>
                  <a:rPr lang="tr-TR" sz="2600" dirty="0" smtClean="0"/>
                  <a:t>(+) </a:t>
                </a:r>
                <a:r>
                  <a:rPr lang="tr-TR" sz="2600" dirty="0"/>
                  <a:t>. (-) =  </a:t>
                </a:r>
                <a:r>
                  <a:rPr lang="tr-TR" sz="2600" dirty="0" smtClean="0"/>
                  <a:t>(-)	    (-)/(+)=(-)</a:t>
                </a:r>
                <a:endParaRPr lang="tr-TR" sz="26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tr-TR" sz="2800" b="0" i="0" smtClean="0">
                        <a:latin typeface="Cambria Math"/>
                      </a:rPr>
                      <m:t>     </m:t>
                    </m:r>
                    <m:sSup>
                      <m:sSupPr>
                        <m:ctrlPr>
                          <a:rPr lang="tr-TR" sz="2800"/>
                        </m:ctrlPr>
                      </m:sSupPr>
                      <m:e>
                        <m:d>
                          <m:dPr>
                            <m:ctrlPr>
                              <a:rPr lang="tr-TR" sz="2800"/>
                            </m:ctrlPr>
                          </m:dPr>
                          <m:e>
                            <m:r>
                              <a:rPr lang="tr-TR" sz="2800"/>
                              <m:t>−</m:t>
                            </m:r>
                          </m:e>
                        </m:d>
                      </m:e>
                      <m:sup>
                        <m:r>
                          <a:rPr lang="tr-TR" sz="2800"/>
                          <m:t>ç</m:t>
                        </m:r>
                        <m:r>
                          <a:rPr lang="tr-TR" sz="2800" i="1"/>
                          <m:t>𝑖𝑓𝑡</m:t>
                        </m:r>
                      </m:sup>
                    </m:sSup>
                  </m:oMath>
                </a14:m>
                <a:r>
                  <a:rPr lang="tr-TR" sz="2600" dirty="0" smtClean="0"/>
                  <a:t>=(+)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tr-TR" sz="2800"/>
                        </m:ctrlPr>
                      </m:sSupPr>
                      <m:e>
                        <m:d>
                          <m:dPr>
                            <m:ctrlPr>
                              <a:rPr lang="tr-TR" sz="2800"/>
                            </m:ctrlPr>
                          </m:dPr>
                          <m:e>
                            <m:r>
                              <a:rPr lang="tr-TR" sz="2800"/>
                              <m:t>−</m:t>
                            </m:r>
                          </m:e>
                        </m:d>
                      </m:e>
                      <m:sup>
                        <m:r>
                          <a:rPr lang="tr-TR" sz="2800" b="0" i="1" smtClean="0">
                            <a:latin typeface="Cambria Math"/>
                          </a:rPr>
                          <m:t>𝑡𝑒𝑘</m:t>
                        </m:r>
                      </m:sup>
                    </m:sSup>
                    <m:r>
                      <a:rPr lang="tr-TR" sz="2800" b="0" i="1" smtClean="0">
                        <a:latin typeface="Cambria Math"/>
                      </a:rPr>
                      <m:t>=(−)</m:t>
                    </m:r>
                  </m:oMath>
                </a14:m>
                <a:endParaRPr lang="tr-TR" sz="2600" dirty="0"/>
              </a:p>
              <a:p>
                <a:pPr marL="0" indent="0">
                  <a:buNone/>
                </a:pPr>
                <a:endParaRPr lang="tr-TR" sz="2600" dirty="0"/>
              </a:p>
              <a:p>
                <a:pPr marL="0" indent="0">
                  <a:buNone/>
                </a:pPr>
                <a:endParaRPr lang="tr-TR" sz="2600" dirty="0"/>
              </a:p>
            </p:txBody>
          </p:sp>
        </mc:Choice>
        <mc:Fallback>
          <p:sp>
            <p:nvSpPr>
              <p:cNvPr id="4" name="İçerik Yer Tutucusu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80728"/>
                <a:ext cx="8229600" cy="4525963"/>
              </a:xfrm>
              <a:blipFill rotWithShape="1">
                <a:blip r:embed="rId4"/>
                <a:stretch>
                  <a:fillRect l="-1111" t="-1078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466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\Desktop\matematikevim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229" y="6093296"/>
            <a:ext cx="2699275" cy="67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İçerik Yer Tutucusu 2"/>
          <p:cNvSpPr txBox="1">
            <a:spLocks/>
          </p:cNvSpPr>
          <p:nvPr/>
        </p:nvSpPr>
        <p:spPr>
          <a:xfrm>
            <a:off x="457200" y="836712"/>
            <a:ext cx="8229600" cy="52894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r-TR" sz="2600" dirty="0"/>
          </a:p>
        </p:txBody>
      </p:sp>
      <p:sp>
        <p:nvSpPr>
          <p:cNvPr id="7" name="İçerik Yer Tutucusu 2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1728192"/>
          </a:xfrm>
        </p:spPr>
        <p:txBody>
          <a:bodyPr/>
          <a:lstStyle/>
          <a:p>
            <a:r>
              <a:rPr lang="tr-TR" b="1" u="sng" dirty="0" smtClean="0"/>
              <a:t>Örnek</a:t>
            </a:r>
            <a:r>
              <a:rPr lang="tr-TR" dirty="0" smtClean="0"/>
              <a:t>: a negatif, b pozitif tamsayıdır. Aşağıdakilerden hangisi sıfır olabilir?</a:t>
            </a:r>
          </a:p>
          <a:p>
            <a:pPr marL="0" indent="0">
              <a:buNone/>
            </a:pPr>
            <a:r>
              <a:rPr lang="tr-TR" dirty="0" smtClean="0"/>
              <a:t>A)5a-4b  B)2b-3a  C)a-b-7 </a:t>
            </a:r>
            <a:r>
              <a:rPr lang="tr-TR" u="sng" dirty="0" smtClean="0"/>
              <a:t>D)</a:t>
            </a:r>
            <a:r>
              <a:rPr lang="tr-TR" dirty="0" smtClean="0"/>
              <a:t>a-b+4 E)a.b-5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5789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\Desktop\matematikevim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229" y="6093296"/>
            <a:ext cx="2699275" cy="67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İçerik Yer Tutucusu 2"/>
          <p:cNvSpPr txBox="1">
            <a:spLocks/>
          </p:cNvSpPr>
          <p:nvPr/>
        </p:nvSpPr>
        <p:spPr>
          <a:xfrm>
            <a:off x="457200" y="836712"/>
            <a:ext cx="8229600" cy="52894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r-TR" sz="2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İçerik Yer Tutucus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8"/>
                <a:ext cx="8229600" cy="2592288"/>
              </a:xfrm>
            </p:spPr>
            <p:txBody>
              <a:bodyPr>
                <a:normAutofit/>
              </a:bodyPr>
              <a:lstStyle/>
              <a:p>
                <a:r>
                  <a:rPr lang="tr-TR" b="1" u="sng" dirty="0" smtClean="0"/>
                  <a:t>Örnek</a:t>
                </a:r>
                <a:r>
                  <a:rPr lang="tr-TR" dirty="0" smtClean="0"/>
                  <a:t>: b bir tamsayı olmak üzere,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tr-TR"/>
                        </m:ctrlPr>
                      </m:sSupPr>
                      <m:e>
                        <m:r>
                          <a:rPr lang="tr-TR" i="1"/>
                          <m:t>𝑎</m:t>
                        </m:r>
                      </m:e>
                      <m:sup>
                        <m:r>
                          <a:rPr lang="tr-TR"/>
                          <m:t>2</m:t>
                        </m:r>
                        <m:r>
                          <a:rPr lang="tr-TR" i="1"/>
                          <m:t>𝑏</m:t>
                        </m:r>
                        <m:r>
                          <a:rPr lang="tr-TR"/>
                          <m:t>−1</m:t>
                        </m:r>
                      </m:sup>
                    </m:sSup>
                  </m:oMath>
                </a14:m>
                <a:r>
                  <a:rPr lang="tr-TR" dirty="0" smtClean="0"/>
                  <a:t> ifadesi </a:t>
                </a:r>
                <a:r>
                  <a:rPr lang="tr-TR" dirty="0" err="1" smtClean="0"/>
                  <a:t>negatiftir.Aşağıdakilerden</a:t>
                </a:r>
                <a:r>
                  <a:rPr lang="tr-TR" dirty="0" smtClean="0"/>
                  <a:t> hangisi </a:t>
                </a:r>
                <a:r>
                  <a:rPr lang="tr-TR" b="1" u="sng" dirty="0" smtClean="0"/>
                  <a:t>daima</a:t>
                </a:r>
                <a:r>
                  <a:rPr lang="tr-TR" dirty="0" smtClean="0"/>
                  <a:t> pozitiftir?</a:t>
                </a:r>
              </a:p>
              <a:p>
                <a:pPr marL="0" indent="0">
                  <a:buNone/>
                </a:pPr>
                <a:r>
                  <a:rPr lang="tr-TR" dirty="0" smtClean="0"/>
                  <a:t>A)</a:t>
                </a:r>
                <a:r>
                  <a:rPr lang="tr-TR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tr-TR"/>
                        </m:ctrlPr>
                      </m:sSupPr>
                      <m:e>
                        <m:r>
                          <a:rPr lang="tr-TR" i="1"/>
                          <m:t>𝑎</m:t>
                        </m:r>
                      </m:e>
                      <m:sup>
                        <m:r>
                          <a:rPr lang="tr-TR" i="1"/>
                          <m:t>𝑏</m:t>
                        </m:r>
                      </m:sup>
                    </m:sSup>
                    <m:r>
                      <a:rPr lang="tr-TR" b="0" i="1" smtClean="0">
                        <a:latin typeface="Cambria Math"/>
                      </a:rPr>
                      <m:t>+1</m:t>
                    </m:r>
                  </m:oMath>
                </a14:m>
                <a:r>
                  <a:rPr lang="tr-TR" dirty="0" smtClean="0"/>
                  <a:t>  B)</a:t>
                </a:r>
                <a:r>
                  <a:rPr lang="tr-TR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tr-TR"/>
                        </m:ctrlPr>
                      </m:sSupPr>
                      <m:e>
                        <m:r>
                          <a:rPr lang="tr-TR" i="1"/>
                          <m:t>𝑎</m:t>
                        </m:r>
                      </m:e>
                      <m:sup>
                        <m:r>
                          <a:rPr lang="tr-TR" i="1"/>
                          <m:t>𝑏</m:t>
                        </m:r>
                        <m:r>
                          <a:rPr lang="tr-TR"/>
                          <m:t>−1</m:t>
                        </m:r>
                      </m:sup>
                    </m:sSup>
                  </m:oMath>
                </a14:m>
                <a:r>
                  <a:rPr lang="tr-TR" dirty="0" smtClean="0"/>
                  <a:t>  C)</a:t>
                </a:r>
                <a:r>
                  <a:rPr lang="tr-TR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tr-TR"/>
                        </m:ctrlPr>
                      </m:sSupPr>
                      <m:e>
                        <m:r>
                          <a:rPr lang="tr-TR" i="1"/>
                          <m:t>𝑎</m:t>
                        </m:r>
                      </m:e>
                      <m:sup>
                        <m:r>
                          <a:rPr lang="tr-TR" i="1"/>
                          <m:t>𝑏</m:t>
                        </m:r>
                        <m:r>
                          <a:rPr lang="tr-TR" b="0" i="1" smtClean="0">
                            <a:latin typeface="Cambria Math"/>
                          </a:rPr>
                          <m:t>+</m:t>
                        </m:r>
                        <m:r>
                          <a:rPr lang="tr-TR"/>
                          <m:t>1</m:t>
                        </m:r>
                      </m:sup>
                    </m:sSup>
                  </m:oMath>
                </a14:m>
                <a:r>
                  <a:rPr lang="tr-TR" dirty="0" smtClean="0"/>
                  <a:t> </a:t>
                </a:r>
                <a:r>
                  <a:rPr lang="tr-TR" b="1" u="sng" dirty="0" smtClean="0"/>
                  <a:t>D)</a:t>
                </a:r>
                <a:r>
                  <a:rPr lang="tr-TR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tr-TR"/>
                        </m:ctrlPr>
                      </m:fPr>
                      <m:num>
                        <m:sSup>
                          <m:sSupPr>
                            <m:ctrlPr>
                              <a:rPr lang="tr-TR"/>
                            </m:ctrlPr>
                          </m:sSupPr>
                          <m:e>
                            <m:r>
                              <a:rPr lang="tr-TR" i="1"/>
                              <m:t>𝑎</m:t>
                            </m:r>
                          </m:e>
                          <m:sup>
                            <m:r>
                              <a:rPr lang="tr-TR"/>
                              <m:t>2</m:t>
                            </m:r>
                            <m:r>
                              <a:rPr lang="tr-TR" i="1"/>
                              <m:t>𝑏</m:t>
                            </m:r>
                            <m:r>
                              <a:rPr lang="tr-TR"/>
                              <m:t>−1</m:t>
                            </m:r>
                          </m:sup>
                        </m:sSup>
                      </m:num>
                      <m:den>
                        <m:r>
                          <a:rPr lang="tr-TR" i="1"/>
                          <m:t>𝑎</m:t>
                        </m:r>
                      </m:den>
                    </m:f>
                  </m:oMath>
                </a14:m>
                <a:r>
                  <a:rPr lang="tr-TR" dirty="0" smtClean="0"/>
                  <a:t> E)</a:t>
                </a:r>
                <a:r>
                  <a:rPr lang="tr-TR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tr-TR"/>
                        </m:ctrlPr>
                      </m:fPr>
                      <m:num>
                        <m:sSup>
                          <m:sSupPr>
                            <m:ctrlPr>
                              <a:rPr lang="tr-TR"/>
                            </m:ctrlPr>
                          </m:sSupPr>
                          <m:e>
                            <m:r>
                              <a:rPr lang="tr-TR" i="1"/>
                              <m:t>𝑎</m:t>
                            </m:r>
                          </m:e>
                          <m:sup>
                            <m:r>
                              <a:rPr lang="tr-TR"/>
                              <m:t>2</m:t>
                            </m:r>
                            <m:r>
                              <a:rPr lang="tr-TR" i="1"/>
                              <m:t>𝑏</m:t>
                            </m:r>
                            <m:r>
                              <a:rPr lang="tr-TR" b="0" i="0" smtClean="0">
                                <a:latin typeface="Cambria Math"/>
                              </a:rPr>
                              <m:t>+</m:t>
                            </m:r>
                            <m:r>
                              <a:rPr lang="tr-TR"/>
                              <m:t>1</m:t>
                            </m:r>
                          </m:sup>
                        </m:sSup>
                      </m:num>
                      <m:den>
                        <m:r>
                          <a:rPr lang="tr-TR" b="0" i="1" smtClean="0">
                            <a:latin typeface="Cambria Math"/>
                          </a:rPr>
                          <m:t>−</m:t>
                        </m:r>
                        <m:r>
                          <a:rPr lang="tr-TR" i="1"/>
                          <m:t>𝑎</m:t>
                        </m:r>
                      </m:den>
                    </m:f>
                  </m:oMath>
                </a14:m>
                <a:endParaRPr lang="tr-TR" dirty="0"/>
              </a:p>
            </p:txBody>
          </p:sp>
        </mc:Choice>
        <mc:Fallback>
          <p:sp>
            <p:nvSpPr>
              <p:cNvPr id="7" name="İçerik Yer Tutucus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8"/>
                <a:ext cx="8229600" cy="2592288"/>
              </a:xfrm>
              <a:blipFill rotWithShape="1">
                <a:blip r:embed="rId4"/>
                <a:stretch>
                  <a:fillRect l="-1852" t="-2118" b="-941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9546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\Desktop\matematikevim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229" y="6093296"/>
            <a:ext cx="2699275" cy="67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İçerik Yer Tutucusu 2"/>
          <p:cNvSpPr txBox="1">
            <a:spLocks/>
          </p:cNvSpPr>
          <p:nvPr/>
        </p:nvSpPr>
        <p:spPr>
          <a:xfrm>
            <a:off x="457200" y="836712"/>
            <a:ext cx="8229600" cy="52894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r-TR" sz="2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İçerik Yer Tutucus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32656"/>
                <a:ext cx="8229600" cy="1656184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tr-TR" b="1" u="sng" dirty="0" smtClean="0"/>
                  <a:t>Örnek</a:t>
                </a:r>
                <a:r>
                  <a:rPr lang="tr-TR" dirty="0" smtClean="0"/>
                  <a:t>: c&lt;b&lt;0&lt;a ve </a:t>
                </a:r>
                <a:r>
                  <a:rPr lang="tr-TR" dirty="0" err="1" smtClean="0"/>
                  <a:t>a,b,c</a:t>
                </a:r>
                <a14:m>
                  <m:oMath xmlns:m="http://schemas.openxmlformats.org/officeDocument/2006/math">
                    <m:r>
                      <a:rPr lang="tr-TR" b="0" i="0" smtClean="0">
                        <a:latin typeface="Cambria Math"/>
                      </a:rPr>
                      <m:t> </m:t>
                    </m:r>
                    <m:r>
                      <a:rPr lang="tr-TR"/>
                      <m:t>∈</m:t>
                    </m:r>
                    <m:r>
                      <a:rPr lang="tr-TR"/>
                      <m:t>ℤ</m:t>
                    </m:r>
                  </m:oMath>
                </a14:m>
                <a:r>
                  <a:rPr lang="tr-TR" dirty="0" smtClean="0"/>
                  <a:t> olduğuna göre aşağıdakilerden hangisi kesinlikle doğrudur?</a:t>
                </a:r>
              </a:p>
              <a:p>
                <a:pPr marL="0" indent="0">
                  <a:buNone/>
                </a:pPr>
                <a:r>
                  <a:rPr lang="tr-TR" dirty="0" smtClean="0"/>
                  <a:t>A)</a:t>
                </a:r>
                <a:r>
                  <a:rPr lang="tr-TR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tr-TR" i="1">
                            <a:latin typeface="Cambria Math"/>
                          </a:rPr>
                        </m:ctrlPr>
                      </m:fPr>
                      <m:num>
                        <m:r>
                          <a:rPr lang="tr-TR" b="0" i="1" smtClean="0">
                            <a:latin typeface="Cambria Math"/>
                          </a:rPr>
                          <m:t>𝑎</m:t>
                        </m:r>
                        <m:r>
                          <a:rPr lang="tr-TR" b="0" i="1" smtClean="0">
                            <a:latin typeface="Cambria Math"/>
                          </a:rPr>
                          <m:t>+</m:t>
                        </m:r>
                        <m:r>
                          <a:rPr lang="tr-TR" b="0" i="1" smtClean="0">
                            <a:latin typeface="Cambria Math"/>
                          </a:rPr>
                          <m:t>𝑏</m:t>
                        </m:r>
                      </m:num>
                      <m:den>
                        <m:r>
                          <a:rPr lang="tr-TR" i="1">
                            <a:latin typeface="Cambria Math"/>
                          </a:rPr>
                          <m:t>𝑎</m:t>
                        </m:r>
                      </m:den>
                    </m:f>
                  </m:oMath>
                </a14:m>
                <a:r>
                  <a:rPr lang="tr-TR" dirty="0"/>
                  <a:t> </a:t>
                </a:r>
                <a:r>
                  <a:rPr lang="tr-TR" dirty="0" smtClean="0"/>
                  <a:t>&gt; 0   B)</a:t>
                </a:r>
                <a:r>
                  <a:rPr lang="tr-TR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tr-TR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tr-TR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𝑎</m:t>
                        </m:r>
                        <m:r>
                          <a:rPr lang="tr-TR" i="1">
                            <a:solidFill>
                              <a:prstClr val="black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tr-TR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𝑏</m:t>
                        </m:r>
                      </m:num>
                      <m:den>
                        <m:r>
                          <a:rPr lang="tr-TR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𝑐</m:t>
                        </m:r>
                      </m:den>
                    </m:f>
                  </m:oMath>
                </a14:m>
                <a:r>
                  <a:rPr lang="tr-TR" dirty="0" smtClean="0"/>
                  <a:t> &lt; 0  C)</a:t>
                </a:r>
                <a:r>
                  <a:rPr lang="tr-TR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tr-TR" i="1">
                            <a:latin typeface="Cambria Math"/>
                          </a:rPr>
                        </m:ctrlPr>
                      </m:fPr>
                      <m:num>
                        <m:r>
                          <a:rPr lang="tr-TR" i="1">
                            <a:latin typeface="Cambria Math"/>
                          </a:rPr>
                          <m:t>𝑎</m:t>
                        </m:r>
                        <m:r>
                          <a:rPr lang="tr-TR" i="1">
                            <a:latin typeface="Cambria Math"/>
                          </a:rPr>
                          <m:t>+</m:t>
                        </m:r>
                        <m:r>
                          <a:rPr lang="tr-TR" b="0" i="1" smtClean="0">
                            <a:latin typeface="Cambria Math"/>
                          </a:rPr>
                          <m:t>𝑐</m:t>
                        </m:r>
                      </m:num>
                      <m:den>
                        <m:r>
                          <a:rPr lang="tr-TR" b="0" i="1" smtClean="0">
                            <a:latin typeface="Cambria Math"/>
                          </a:rPr>
                          <m:t>𝑏</m:t>
                        </m:r>
                      </m:den>
                    </m:f>
                  </m:oMath>
                </a14:m>
                <a:r>
                  <a:rPr lang="tr-TR" dirty="0" smtClean="0"/>
                  <a:t>&gt;</a:t>
                </a:r>
                <a:r>
                  <a:rPr lang="tr-TR" dirty="0"/>
                  <a:t>0 </a:t>
                </a:r>
                <a:r>
                  <a:rPr lang="tr-TR" dirty="0" smtClean="0"/>
                  <a:t> </a:t>
                </a:r>
                <a:r>
                  <a:rPr lang="tr-TR" b="1" u="sng" dirty="0"/>
                  <a:t>D)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tr-TR" i="1">
                            <a:latin typeface="Cambria Math"/>
                          </a:rPr>
                        </m:ctrlPr>
                      </m:fPr>
                      <m:num>
                        <m:r>
                          <a:rPr lang="tr-TR" b="0" i="1" smtClean="0">
                            <a:latin typeface="Cambria Math"/>
                          </a:rPr>
                          <m:t>𝑐</m:t>
                        </m:r>
                        <m:r>
                          <a:rPr lang="tr-TR" b="0" i="1" smtClean="0">
                            <a:latin typeface="Cambria Math"/>
                          </a:rPr>
                          <m:t>−</m:t>
                        </m:r>
                        <m:r>
                          <a:rPr lang="tr-TR" i="1">
                            <a:latin typeface="Cambria Math"/>
                          </a:rPr>
                          <m:t>𝑏</m:t>
                        </m:r>
                      </m:num>
                      <m:den>
                        <m:r>
                          <a:rPr lang="tr-TR" i="1">
                            <a:latin typeface="Cambria Math"/>
                          </a:rPr>
                          <m:t>𝑎</m:t>
                        </m:r>
                      </m:den>
                    </m:f>
                    <m:r>
                      <a:rPr lang="tr-TR" b="0" i="0" smtClean="0">
                        <a:latin typeface="Cambria Math"/>
                      </a:rPr>
                      <m:t>&lt;0</m:t>
                    </m:r>
                  </m:oMath>
                </a14:m>
                <a:r>
                  <a:rPr lang="tr-TR" dirty="0" smtClean="0"/>
                  <a:t>  E)</a:t>
                </a:r>
                <a:r>
                  <a:rPr lang="tr-TR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tr-TR" i="1">
                            <a:latin typeface="Cambria Math"/>
                          </a:rPr>
                        </m:ctrlPr>
                      </m:fPr>
                      <m:num>
                        <m:r>
                          <a:rPr lang="tr-TR" i="1">
                            <a:latin typeface="Cambria Math"/>
                          </a:rPr>
                          <m:t>𝑎</m:t>
                        </m:r>
                        <m:r>
                          <a:rPr lang="tr-TR" b="0" i="1" smtClean="0">
                            <a:latin typeface="Cambria Math"/>
                          </a:rPr>
                          <m:t>−</m:t>
                        </m:r>
                        <m:r>
                          <a:rPr lang="tr-TR" i="1">
                            <a:latin typeface="Cambria Math"/>
                          </a:rPr>
                          <m:t>𝑏</m:t>
                        </m:r>
                      </m:num>
                      <m:den>
                        <m:r>
                          <a:rPr lang="tr-TR" b="0" i="1" smtClean="0">
                            <a:latin typeface="Cambria Math"/>
                          </a:rPr>
                          <m:t>𝑐</m:t>
                        </m:r>
                      </m:den>
                    </m:f>
                  </m:oMath>
                </a14:m>
                <a:r>
                  <a:rPr lang="tr-TR" dirty="0" smtClean="0"/>
                  <a:t>&gt;0</a:t>
                </a:r>
                <a:endParaRPr lang="tr-TR" dirty="0"/>
              </a:p>
            </p:txBody>
          </p:sp>
        </mc:Choice>
        <mc:Fallback>
          <p:sp>
            <p:nvSpPr>
              <p:cNvPr id="7" name="İçerik Yer Tutucus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32656"/>
                <a:ext cx="8229600" cy="1656184"/>
              </a:xfrm>
              <a:blipFill rotWithShape="1">
                <a:blip r:embed="rId4"/>
                <a:stretch>
                  <a:fillRect l="-1333" t="-5535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961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\Desktop\matematikevim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229" y="6093296"/>
            <a:ext cx="2699275" cy="67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İçerik Yer Tutucusu 2"/>
          <p:cNvSpPr txBox="1">
            <a:spLocks/>
          </p:cNvSpPr>
          <p:nvPr/>
        </p:nvSpPr>
        <p:spPr>
          <a:xfrm>
            <a:off x="457200" y="836712"/>
            <a:ext cx="8229600" cy="52894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r-TR" sz="2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İçerik Yer Tutucusu 2"/>
              <p:cNvSpPr>
                <a:spLocks noGrp="1"/>
              </p:cNvSpPr>
              <p:nvPr>
                <p:ph idx="1"/>
              </p:nvPr>
            </p:nvSpPr>
            <p:spPr>
              <a:xfrm>
                <a:off x="458962" y="332656"/>
                <a:ext cx="8229600" cy="2088232"/>
              </a:xfrm>
            </p:spPr>
            <p:txBody>
              <a:bodyPr/>
              <a:lstStyle/>
              <a:p>
                <a:r>
                  <a:rPr lang="tr-TR" b="1" u="sng" dirty="0" smtClean="0"/>
                  <a:t>Örnek</a:t>
                </a:r>
                <a:r>
                  <a:rPr lang="tr-TR" dirty="0" err="1" smtClean="0"/>
                  <a:t>:a</a:t>
                </a:r>
                <a:r>
                  <a:rPr lang="tr-TR" dirty="0" smtClean="0"/>
                  <a:t>&lt;b&lt;c ise aşağıdakilerden hangisi </a:t>
                </a:r>
                <a:r>
                  <a:rPr lang="tr-TR" u="sng" dirty="0" smtClean="0"/>
                  <a:t>daima</a:t>
                </a:r>
                <a:r>
                  <a:rPr lang="tr-TR" dirty="0" smtClean="0"/>
                  <a:t> doğrudur?</a:t>
                </a:r>
              </a:p>
              <a:p>
                <a:pPr marL="0" indent="0">
                  <a:buNone/>
                </a:pPr>
                <a:r>
                  <a:rPr lang="tr-TR" dirty="0" smtClean="0"/>
                  <a:t>A) </a:t>
                </a:r>
                <a:r>
                  <a:rPr lang="tr-TR" dirty="0" err="1" smtClean="0"/>
                  <a:t>a+b</a:t>
                </a:r>
                <a:r>
                  <a:rPr lang="tr-TR" dirty="0" smtClean="0"/>
                  <a:t>&gt;0  </a:t>
                </a:r>
                <a:r>
                  <a:rPr lang="tr-TR" u="sng" dirty="0" smtClean="0"/>
                  <a:t>B)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tr-TR" i="1">
                            <a:latin typeface="Cambria Math"/>
                          </a:rPr>
                        </m:ctrlPr>
                      </m:fPr>
                      <m:num>
                        <m:r>
                          <a:rPr lang="tr-TR" i="1">
                            <a:latin typeface="Cambria Math"/>
                          </a:rPr>
                          <m:t>𝑎</m:t>
                        </m:r>
                        <m:r>
                          <a:rPr lang="tr-TR" b="0" i="1" smtClean="0">
                            <a:latin typeface="Cambria Math"/>
                          </a:rPr>
                          <m:t>−</m:t>
                        </m:r>
                        <m:r>
                          <a:rPr lang="tr-TR" b="0" i="1" smtClean="0">
                            <a:latin typeface="Cambria Math"/>
                          </a:rPr>
                          <m:t>𝑐</m:t>
                        </m:r>
                      </m:num>
                      <m:den>
                        <m:r>
                          <a:rPr lang="tr-TR" b="0" i="1" smtClean="0">
                            <a:latin typeface="Cambria Math"/>
                          </a:rPr>
                          <m:t>𝑏</m:t>
                        </m:r>
                        <m:r>
                          <a:rPr lang="tr-TR" b="0" i="1" smtClean="0">
                            <a:latin typeface="Cambria Math"/>
                          </a:rPr>
                          <m:t>−</m:t>
                        </m:r>
                        <m:r>
                          <a:rPr lang="tr-TR" b="0" i="1" smtClean="0">
                            <a:latin typeface="Cambria Math"/>
                          </a:rPr>
                          <m:t>𝑐</m:t>
                        </m:r>
                      </m:den>
                    </m:f>
                  </m:oMath>
                </a14:m>
                <a:r>
                  <a:rPr lang="tr-TR" dirty="0" smtClean="0"/>
                  <a:t> &gt;0 C)</a:t>
                </a:r>
                <a:r>
                  <a:rPr lang="tr-TR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tr-TR" i="1">
                            <a:latin typeface="Cambria Math"/>
                          </a:rPr>
                        </m:ctrlPr>
                      </m:fPr>
                      <m:num>
                        <m:r>
                          <a:rPr lang="tr-TR" b="0" i="1" smtClean="0">
                            <a:latin typeface="Cambria Math"/>
                          </a:rPr>
                          <m:t>𝑏</m:t>
                        </m:r>
                        <m:r>
                          <a:rPr lang="tr-TR" b="0" i="1" smtClean="0">
                            <a:latin typeface="Cambria Math"/>
                          </a:rPr>
                          <m:t>−</m:t>
                        </m:r>
                        <m:r>
                          <a:rPr lang="tr-TR" b="0" i="1" smtClean="0">
                            <a:latin typeface="Cambria Math"/>
                          </a:rPr>
                          <m:t>𝑐</m:t>
                        </m:r>
                      </m:num>
                      <m:den>
                        <m:r>
                          <a:rPr lang="tr-TR" i="1">
                            <a:latin typeface="Cambria Math"/>
                          </a:rPr>
                          <m:t>𝑎</m:t>
                        </m:r>
                        <m:r>
                          <a:rPr lang="tr-TR" b="0" i="1" smtClean="0">
                            <a:latin typeface="Cambria Math"/>
                          </a:rPr>
                          <m:t>+</m:t>
                        </m:r>
                        <m:r>
                          <a:rPr lang="tr-TR" b="0" i="1" smtClean="0">
                            <a:latin typeface="Cambria Math"/>
                          </a:rPr>
                          <m:t>𝑏</m:t>
                        </m:r>
                      </m:den>
                    </m:f>
                  </m:oMath>
                </a14:m>
                <a:r>
                  <a:rPr lang="tr-TR" dirty="0" smtClean="0"/>
                  <a:t>&lt;</a:t>
                </a:r>
                <a:r>
                  <a:rPr lang="tr-TR" dirty="0"/>
                  <a:t>0  D)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tr-TR" i="1">
                            <a:latin typeface="Cambria Math"/>
                          </a:rPr>
                        </m:ctrlPr>
                      </m:fPr>
                      <m:num>
                        <m:r>
                          <a:rPr lang="tr-TR" b="0" i="1" smtClean="0">
                            <a:latin typeface="Cambria Math"/>
                          </a:rPr>
                          <m:t>𝑏</m:t>
                        </m:r>
                        <m:r>
                          <a:rPr lang="tr-TR" b="0" i="1" smtClean="0">
                            <a:latin typeface="Cambria Math"/>
                          </a:rPr>
                          <m:t>+</m:t>
                        </m:r>
                        <m:r>
                          <a:rPr lang="tr-TR" b="0" i="1" smtClean="0">
                            <a:latin typeface="Cambria Math"/>
                          </a:rPr>
                          <m:t>𝑐</m:t>
                        </m:r>
                      </m:num>
                      <m:den>
                        <m:r>
                          <a:rPr lang="tr-TR" i="1">
                            <a:latin typeface="Cambria Math"/>
                          </a:rPr>
                          <m:t>𝑎</m:t>
                        </m:r>
                        <m:r>
                          <a:rPr lang="tr-TR" b="0" i="1" smtClean="0">
                            <a:latin typeface="Cambria Math"/>
                          </a:rPr>
                          <m:t>−</m:t>
                        </m:r>
                        <m:r>
                          <a:rPr lang="tr-TR" b="0" i="1" smtClean="0">
                            <a:latin typeface="Cambria Math"/>
                          </a:rPr>
                          <m:t>𝑏</m:t>
                        </m:r>
                      </m:den>
                    </m:f>
                  </m:oMath>
                </a14:m>
                <a:r>
                  <a:rPr lang="tr-TR" dirty="0" smtClean="0"/>
                  <a:t>&lt;</a:t>
                </a:r>
                <a:r>
                  <a:rPr lang="tr-TR" dirty="0"/>
                  <a:t>0  E)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tr-TR" i="1">
                            <a:latin typeface="Cambria Math"/>
                          </a:rPr>
                        </m:ctrlPr>
                      </m:fPr>
                      <m:num>
                        <m:r>
                          <a:rPr lang="tr-TR" i="1">
                            <a:latin typeface="Cambria Math"/>
                          </a:rPr>
                          <m:t>𝑎</m:t>
                        </m:r>
                        <m:r>
                          <a:rPr lang="tr-TR" i="1">
                            <a:latin typeface="Cambria Math"/>
                          </a:rPr>
                          <m:t>+</m:t>
                        </m:r>
                        <m:r>
                          <a:rPr lang="tr-TR" i="1">
                            <a:latin typeface="Cambria Math"/>
                          </a:rPr>
                          <m:t>𝑏</m:t>
                        </m:r>
                      </m:num>
                      <m:den>
                        <m:r>
                          <a:rPr lang="tr-TR" b="0" i="1" smtClean="0">
                            <a:latin typeface="Cambria Math"/>
                          </a:rPr>
                          <m:t>𝑏</m:t>
                        </m:r>
                        <m:r>
                          <a:rPr lang="tr-TR" b="0" i="1" smtClean="0">
                            <a:latin typeface="Cambria Math"/>
                          </a:rPr>
                          <m:t>−</m:t>
                        </m:r>
                        <m:r>
                          <a:rPr lang="tr-TR" i="1">
                            <a:latin typeface="Cambria Math"/>
                          </a:rPr>
                          <m:t>𝑎</m:t>
                        </m:r>
                      </m:den>
                    </m:f>
                  </m:oMath>
                </a14:m>
                <a:r>
                  <a:rPr lang="tr-TR" dirty="0" smtClean="0"/>
                  <a:t>&lt;0</a:t>
                </a:r>
                <a:endParaRPr lang="tr-TR" dirty="0"/>
              </a:p>
            </p:txBody>
          </p:sp>
        </mc:Choice>
        <mc:Fallback>
          <p:sp>
            <p:nvSpPr>
              <p:cNvPr id="7" name="İçerik Yer Tutucus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8962" y="332656"/>
                <a:ext cx="8229600" cy="2088232"/>
              </a:xfrm>
              <a:blipFill rotWithShape="1">
                <a:blip r:embed="rId4"/>
                <a:stretch>
                  <a:fillRect l="-1852" t="-3801" r="-815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348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\Desktop\matematikevim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229" y="6093296"/>
            <a:ext cx="2699275" cy="67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İçerik Yer Tutucusu 2"/>
          <p:cNvSpPr txBox="1">
            <a:spLocks/>
          </p:cNvSpPr>
          <p:nvPr/>
        </p:nvSpPr>
        <p:spPr>
          <a:xfrm>
            <a:off x="457200" y="836712"/>
            <a:ext cx="8229600" cy="52894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r-TR" sz="2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İçerik Yer Tutucusu 2"/>
              <p:cNvSpPr>
                <a:spLocks noGrp="1"/>
              </p:cNvSpPr>
              <p:nvPr>
                <p:ph idx="1"/>
              </p:nvPr>
            </p:nvSpPr>
            <p:spPr>
              <a:xfrm>
                <a:off x="448330" y="260648"/>
                <a:ext cx="8229600" cy="5616624"/>
              </a:xfrm>
            </p:spPr>
            <p:txBody>
              <a:bodyPr>
                <a:normAutofit/>
              </a:bodyPr>
              <a:lstStyle/>
              <a:p>
                <a:r>
                  <a:rPr lang="tr-TR" b="1" u="sng" dirty="0" smtClean="0"/>
                  <a:t>Örnek</a:t>
                </a:r>
                <a:r>
                  <a:rPr lang="tr-TR" dirty="0" smtClean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tr-TR"/>
                        </m:ctrlPr>
                      </m:sSupPr>
                      <m:e>
                        <m:r>
                          <a:rPr lang="tr-TR" i="1"/>
                          <m:t>𝑎</m:t>
                        </m:r>
                      </m:e>
                      <m:sup>
                        <m:r>
                          <a:rPr lang="tr-TR"/>
                          <m:t>4</m:t>
                        </m:r>
                      </m:sup>
                    </m:sSup>
                  </m:oMath>
                </a14:m>
                <a:r>
                  <a:rPr lang="tr-TR" dirty="0" smtClean="0"/>
                  <a:t>.b.</a:t>
                </a:r>
                <a:r>
                  <a:rPr lang="tr-TR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tr-TR"/>
                        </m:ctrlPr>
                      </m:sSupPr>
                      <m:e>
                        <m:r>
                          <a:rPr lang="tr-TR" b="0" i="1" smtClean="0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tr-TR" b="0" i="0" smtClean="0">
                            <a:latin typeface="Cambria Math"/>
                          </a:rPr>
                          <m:t>5</m:t>
                        </m:r>
                      </m:sup>
                    </m:sSup>
                  </m:oMath>
                </a14:m>
                <a:r>
                  <a:rPr lang="tr-TR" dirty="0" smtClean="0"/>
                  <a:t>&gt;0 , </a:t>
                </a:r>
                <a14:m>
                  <m:oMath xmlns:m="http://schemas.openxmlformats.org/officeDocument/2006/math">
                    <m:r>
                      <a:rPr lang="tr-TR" i="1">
                        <a:solidFill>
                          <a:prstClr val="black"/>
                        </a:solidFill>
                        <a:latin typeface="Cambria Math"/>
                      </a:rPr>
                      <m:t>𝑎</m:t>
                    </m:r>
                  </m:oMath>
                </a14:m>
                <a:r>
                  <a:rPr lang="tr-TR" dirty="0" smtClean="0"/>
                  <a:t>.</a:t>
                </a:r>
                <a:r>
                  <a:rPr lang="tr-TR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tr-TR"/>
                        </m:ctrlPr>
                      </m:sSupPr>
                      <m:e>
                        <m:r>
                          <a:rPr lang="tr-TR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tr-TR" b="0" i="0" smtClean="0">
                            <a:latin typeface="Cambria Math"/>
                          </a:rPr>
                          <m:t>6</m:t>
                        </m:r>
                      </m:sup>
                    </m:sSup>
                    <m:sSup>
                      <m:sSupPr>
                        <m:ctrlPr>
                          <a:rPr lang="tr-TR"/>
                        </m:ctrlPr>
                      </m:sSupPr>
                      <m:e>
                        <m:r>
                          <a:rPr lang="tr-TR" b="0" i="1" smtClean="0">
                            <a:latin typeface="Cambria Math"/>
                          </a:rPr>
                          <m:t>.</m:t>
                        </m:r>
                        <m:r>
                          <a:rPr lang="tr-TR" b="0" i="1" smtClean="0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tr-TR" b="0" i="0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tr-TR" dirty="0" smtClean="0"/>
                  <a:t>&lt;</a:t>
                </a:r>
                <a:r>
                  <a:rPr lang="tr-TR" dirty="0"/>
                  <a:t>0 ,𝑎.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tr-TR" i="1">
                            <a:latin typeface="Cambria Math"/>
                          </a:rPr>
                        </m:ctrlPr>
                      </m:sSupPr>
                      <m:e>
                        <m:r>
                          <a:rPr lang="tr-TR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tr-TR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tr-TR" b="0" i="1" smtClean="0">
                        <a:latin typeface="Cambria Math"/>
                      </a:rPr>
                      <m:t>.</m:t>
                    </m:r>
                    <m:sSup>
                      <m:sSupPr>
                        <m:ctrlPr>
                          <a:rPr lang="tr-TR" i="1">
                            <a:latin typeface="Cambria Math"/>
                          </a:rPr>
                        </m:ctrlPr>
                      </m:sSupPr>
                      <m:e>
                        <m:r>
                          <a:rPr lang="tr-TR" b="0" i="1" smtClean="0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tr-TR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tr-TR" dirty="0" smtClean="0"/>
                  <a:t>&lt;0 olduğuna göre </a:t>
                </a:r>
                <a:r>
                  <a:rPr lang="tr-TR" dirty="0" err="1" smtClean="0"/>
                  <a:t>a,b,c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nin</a:t>
                </a:r>
                <a:r>
                  <a:rPr lang="tr-TR" dirty="0" smtClean="0"/>
                  <a:t> işaretlerini sırasıyla aşağıdakilerden hangisidir?</a:t>
                </a:r>
              </a:p>
              <a:p>
                <a:pPr marL="0" indent="0">
                  <a:buNone/>
                </a:pPr>
                <a:r>
                  <a:rPr lang="tr-TR" dirty="0" smtClean="0"/>
                  <a:t>A)</a:t>
                </a:r>
                <a:r>
                  <a:rPr lang="tr-TR" dirty="0"/>
                  <a:t> </a:t>
                </a:r>
                <a:r>
                  <a:rPr lang="tr-TR" dirty="0" smtClean="0"/>
                  <a:t>(-),(-),(+)</a:t>
                </a:r>
                <a:endParaRPr lang="tr-TR" b="1" u="sng" dirty="0"/>
              </a:p>
              <a:p>
                <a:pPr marL="0" indent="0">
                  <a:buNone/>
                </a:pPr>
                <a:r>
                  <a:rPr lang="tr-TR" dirty="0"/>
                  <a:t>B) </a:t>
                </a:r>
                <a:r>
                  <a:rPr lang="tr-TR" dirty="0" smtClean="0"/>
                  <a:t>(-),(+),(-)</a:t>
                </a:r>
                <a:endParaRPr lang="tr-TR" dirty="0" smtClean="0"/>
              </a:p>
              <a:p>
                <a:pPr marL="0" indent="0">
                  <a:buNone/>
                </a:pPr>
                <a:r>
                  <a:rPr lang="tr-TR" b="1" u="sng" dirty="0" smtClean="0"/>
                  <a:t>C)</a:t>
                </a:r>
                <a:r>
                  <a:rPr lang="tr-TR" dirty="0" smtClean="0"/>
                  <a:t> (-),(+),(+)</a:t>
                </a:r>
                <a:endParaRPr lang="tr-TR" b="1" u="sng" dirty="0" smtClean="0"/>
              </a:p>
              <a:p>
                <a:pPr marL="0" indent="0">
                  <a:buNone/>
                </a:pPr>
                <a:r>
                  <a:rPr lang="tr-TR" dirty="0" smtClean="0"/>
                  <a:t>D)</a:t>
                </a:r>
                <a:r>
                  <a:rPr lang="tr-TR" dirty="0"/>
                  <a:t> </a:t>
                </a:r>
                <a:r>
                  <a:rPr lang="tr-TR" dirty="0" smtClean="0"/>
                  <a:t>(-),(-),(-)</a:t>
                </a:r>
                <a:endParaRPr lang="tr-TR" b="1" u="sng" dirty="0"/>
              </a:p>
              <a:p>
                <a:pPr marL="0" indent="0">
                  <a:buNone/>
                </a:pPr>
                <a:r>
                  <a:rPr lang="tr-TR" dirty="0"/>
                  <a:t>E) </a:t>
                </a:r>
                <a:r>
                  <a:rPr lang="tr-TR" dirty="0" smtClean="0"/>
                  <a:t>(+),(+),(+)</a:t>
                </a:r>
                <a:endParaRPr lang="tr-TR" b="1" u="sng" dirty="0"/>
              </a:p>
              <a:p>
                <a:pPr marL="0" indent="0">
                  <a:buNone/>
                </a:pPr>
                <a:endParaRPr lang="tr-TR" dirty="0"/>
              </a:p>
            </p:txBody>
          </p:sp>
        </mc:Choice>
        <mc:Fallback>
          <p:sp>
            <p:nvSpPr>
              <p:cNvPr id="7" name="İçerik Yer Tutucus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8330" y="260648"/>
                <a:ext cx="8229600" cy="5616624"/>
              </a:xfrm>
              <a:blipFill rotWithShape="1">
                <a:blip r:embed="rId4"/>
                <a:stretch>
                  <a:fillRect l="-1926" t="-1412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30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\Desktop\matematikevim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229" y="6093296"/>
            <a:ext cx="2699275" cy="67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İçerik Yer Tutucusu 2"/>
          <p:cNvSpPr txBox="1">
            <a:spLocks/>
          </p:cNvSpPr>
          <p:nvPr/>
        </p:nvSpPr>
        <p:spPr>
          <a:xfrm>
            <a:off x="457200" y="836712"/>
            <a:ext cx="8229600" cy="52894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r-TR" sz="2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İçerik Yer Tutucusu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88640"/>
                <a:ext cx="8229600" cy="6336704"/>
              </a:xfrm>
            </p:spPr>
            <p:txBody>
              <a:bodyPr/>
              <a:lstStyle/>
              <a:p>
                <a:r>
                  <a:rPr lang="tr-TR" b="1" u="sng" dirty="0" smtClean="0"/>
                  <a:t>Örnek</a:t>
                </a:r>
                <a:r>
                  <a:rPr lang="tr-TR" dirty="0" smtClean="0"/>
                  <a:t>: </a:t>
                </a:r>
                <a:r>
                  <a:rPr lang="tr-TR" dirty="0" err="1" smtClean="0"/>
                  <a:t>a.b</a:t>
                </a:r>
                <a:r>
                  <a:rPr lang="tr-TR" dirty="0" smtClean="0"/>
                  <a:t>&gt;0 , b.</a:t>
                </a:r>
                <a:r>
                  <a:rPr lang="tr-TR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tr-TR">
                            <a:latin typeface="Cambria Math"/>
                          </a:rPr>
                        </m:ctrlPr>
                      </m:sSupPr>
                      <m:e>
                        <m:r>
                          <a:rPr lang="tr-TR" b="0" i="1" smtClean="0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tr-TR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tr-TR" dirty="0" smtClean="0"/>
                  <a:t>&lt;0 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tr-TR"/>
                        </m:ctrlPr>
                      </m:sSupPr>
                      <m:e>
                        <m:r>
                          <a:rPr lang="tr-TR" i="1"/>
                          <m:t>𝑎</m:t>
                        </m:r>
                      </m:e>
                      <m:sup>
                        <m:r>
                          <a:rPr lang="tr-TR"/>
                          <m:t>4</m:t>
                        </m:r>
                      </m:sup>
                    </m:sSup>
                  </m:oMath>
                </a14:m>
                <a:r>
                  <a:rPr lang="tr-TR" dirty="0" smtClean="0"/>
                  <a:t>.c&lt;0  olduğuna göre aşağıdakilerden hangisi daima negatiftir?</a:t>
                </a:r>
              </a:p>
              <a:p>
                <a:pPr marL="0" indent="0">
                  <a:buNone/>
                </a:pPr>
                <a:r>
                  <a:rPr lang="tr-TR" dirty="0" smtClean="0"/>
                  <a:t>A)</a:t>
                </a:r>
                <a:r>
                  <a:rPr lang="tr-TR" dirty="0" err="1" smtClean="0"/>
                  <a:t>a.b</a:t>
                </a:r>
                <a:endParaRPr lang="tr-TR" dirty="0" smtClean="0"/>
              </a:p>
              <a:p>
                <a:pPr marL="0" indent="0">
                  <a:buNone/>
                </a:pPr>
                <a:r>
                  <a:rPr lang="tr-TR" dirty="0" smtClean="0"/>
                  <a:t>B)a.</a:t>
                </a:r>
                <a:r>
                  <a:rPr lang="tr-TR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tr-TR"/>
                        </m:ctrlPr>
                      </m:sSupPr>
                      <m:e>
                        <m:r>
                          <a:rPr lang="tr-TR" b="0" i="1" smtClean="0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tr-TR"/>
                          <m:t>4</m:t>
                        </m:r>
                      </m:sup>
                    </m:sSup>
                  </m:oMath>
                </a14:m>
                <a:endParaRPr lang="tr-TR" dirty="0" smtClean="0"/>
              </a:p>
              <a:p>
                <a:pPr marL="0" indent="0">
                  <a:buNone/>
                </a:pPr>
                <a:r>
                  <a:rPr lang="tr-TR" b="1" u="sng" dirty="0" smtClean="0"/>
                  <a:t>C)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b.c</a:t>
                </a:r>
                <a:endParaRPr lang="tr-TR" dirty="0" smtClean="0"/>
              </a:p>
              <a:p>
                <a:pPr marL="0" indent="0">
                  <a:buNone/>
                </a:pPr>
                <a:r>
                  <a:rPr lang="tr-TR" dirty="0" smtClean="0"/>
                  <a:t>D)b.(a-b)</a:t>
                </a:r>
              </a:p>
              <a:p>
                <a:pPr marL="0" indent="0">
                  <a:buNone/>
                </a:pPr>
                <a:r>
                  <a:rPr lang="tr-TR" dirty="0" smtClean="0"/>
                  <a:t>E)(b-c).a</a:t>
                </a:r>
                <a:endParaRPr lang="tr-TR" dirty="0"/>
              </a:p>
            </p:txBody>
          </p:sp>
        </mc:Choice>
        <mc:Fallback>
          <p:sp>
            <p:nvSpPr>
              <p:cNvPr id="7" name="İçerik Yer Tutucus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88640"/>
                <a:ext cx="8229600" cy="6336704"/>
              </a:xfrm>
              <a:blipFill rotWithShape="1">
                <a:blip r:embed="rId4"/>
                <a:stretch>
                  <a:fillRect l="-1852" t="-962" r="-1852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672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\Desktop\matematikevim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229" y="6093296"/>
            <a:ext cx="2699275" cy="67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İçerik Yer Tutucusu 2"/>
          <p:cNvSpPr txBox="1">
            <a:spLocks/>
          </p:cNvSpPr>
          <p:nvPr/>
        </p:nvSpPr>
        <p:spPr>
          <a:xfrm>
            <a:off x="457200" y="836712"/>
            <a:ext cx="8229600" cy="52894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r-TR" sz="2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İçerik Yer Tutucusu 2"/>
              <p:cNvSpPr>
                <a:spLocks noGrp="1"/>
              </p:cNvSpPr>
              <p:nvPr>
                <p:ph idx="1"/>
              </p:nvPr>
            </p:nvSpPr>
            <p:spPr>
              <a:xfrm>
                <a:off x="421493" y="260648"/>
                <a:ext cx="8229600" cy="5976664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tr-TR" b="1" u="sng" dirty="0" smtClean="0"/>
                  <a:t>Örnek</a:t>
                </a:r>
                <a:r>
                  <a:rPr lang="tr-TR" dirty="0" err="1" smtClean="0"/>
                  <a:t>:a,b,c</a:t>
                </a:r>
                <a:r>
                  <a:rPr lang="tr-TR" dirty="0" smtClean="0"/>
                  <a:t> sıfırdan farklı birer tamsayıdır.</a:t>
                </a:r>
              </a:p>
              <a:p>
                <a:pPr marL="571500" indent="-571500">
                  <a:buFont typeface="+mj-lt"/>
                  <a:buAutoNum type="romanUcPeriod"/>
                </a:pPr>
                <a:r>
                  <a:rPr lang="tr-TR" dirty="0" err="1" smtClean="0"/>
                  <a:t>a+b+c</a:t>
                </a:r>
                <a:endParaRPr lang="tr-TR" dirty="0" smtClean="0"/>
              </a:p>
              <a:p>
                <a:pPr marL="571500" indent="-571500">
                  <a:buFont typeface="+mj-lt"/>
                  <a:buAutoNum type="romanUcPeriod"/>
                </a:pPr>
                <a:r>
                  <a:rPr lang="tr-TR" dirty="0" smtClean="0"/>
                  <a:t>a</a:t>
                </a:r>
                <a:r>
                  <a:rPr lang="tr-TR" dirty="0" smtClean="0"/>
                  <a:t>-b-c</a:t>
                </a:r>
              </a:p>
              <a:p>
                <a:pPr marL="571500" indent="-571500">
                  <a:buFont typeface="+mj-lt"/>
                  <a:buAutoNum type="romanU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tr-TR"/>
                        </m:ctrlPr>
                      </m:sSupPr>
                      <m:e>
                        <m:r>
                          <a:rPr lang="tr-TR" i="1"/>
                          <m:t>𝑎</m:t>
                        </m:r>
                      </m:e>
                      <m:sup>
                        <m:r>
                          <a:rPr lang="tr-TR" b="0" i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tr-TR" dirty="0" smtClean="0"/>
                  <a:t>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tr-TR"/>
                        </m:ctrlPr>
                      </m:sSupPr>
                      <m:e>
                        <m:r>
                          <a:rPr lang="tr-TR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tr-TR" b="0" i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tr-TR" dirty="0" smtClean="0"/>
                  <a:t>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tr-TR"/>
                        </m:ctrlPr>
                      </m:sSupPr>
                      <m:e>
                        <m:r>
                          <a:rPr lang="tr-TR" b="0" i="1" smtClean="0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tr-TR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tr-TR" dirty="0" smtClean="0"/>
              </a:p>
              <a:p>
                <a:pPr marL="571500" indent="-571500">
                  <a:buFont typeface="+mj-lt"/>
                  <a:buAutoNum type="romanU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tr-TR"/>
                        </m:ctrlPr>
                      </m:sSupPr>
                      <m:e>
                        <m:r>
                          <a:rPr lang="tr-TR" b="0" i="1" smtClean="0">
                            <a:latin typeface="Cambria Math"/>
                          </a:rPr>
                          <m:t>(</m:t>
                        </m:r>
                        <m:r>
                          <a:rPr lang="tr-TR" b="0" i="1" smtClean="0">
                            <a:latin typeface="Cambria Math"/>
                          </a:rPr>
                          <m:t>𝑎</m:t>
                        </m:r>
                        <m:r>
                          <a:rPr lang="tr-TR" b="0" i="1" smtClean="0">
                            <a:latin typeface="Cambria Math"/>
                          </a:rPr>
                          <m:t>+</m:t>
                        </m:r>
                        <m:r>
                          <a:rPr lang="tr-TR" b="0" i="1" smtClean="0">
                            <a:latin typeface="Cambria Math"/>
                          </a:rPr>
                          <m:t>𝑏</m:t>
                        </m:r>
                        <m:r>
                          <a:rPr lang="tr-TR" b="0" i="1" smtClean="0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tr-TR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tr-TR" b="0" i="1" smtClean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tr-TR"/>
                        </m:ctrlPr>
                      </m:sSupPr>
                      <m:e>
                        <m:r>
                          <a:rPr lang="tr-TR" b="0" i="1" smtClean="0">
                            <a:latin typeface="Cambria Math"/>
                          </a:rPr>
                          <m:t>(</m:t>
                        </m:r>
                        <m:r>
                          <a:rPr lang="tr-TR" b="0" i="1" smtClean="0">
                            <a:latin typeface="Cambria Math"/>
                          </a:rPr>
                          <m:t>𝑏</m:t>
                        </m:r>
                        <m:r>
                          <a:rPr lang="tr-TR" b="0" i="1" smtClean="0">
                            <a:latin typeface="Cambria Math"/>
                          </a:rPr>
                          <m:t>+</m:t>
                        </m:r>
                        <m:r>
                          <a:rPr lang="tr-TR" b="0" i="1" smtClean="0">
                            <a:latin typeface="Cambria Math"/>
                          </a:rPr>
                          <m:t>𝑐</m:t>
                        </m:r>
                        <m:r>
                          <a:rPr lang="tr-TR" b="0" i="1" smtClean="0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tr-TR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tr-TR" dirty="0" smtClean="0"/>
              </a:p>
              <a:p>
                <a:pPr marL="571500" indent="-571500">
                  <a:buFont typeface="+mj-lt"/>
                  <a:buAutoNum type="romanU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tr-TR" i="1">
                            <a:latin typeface="Cambria Math"/>
                          </a:rPr>
                        </m:ctrlPr>
                      </m:sSupPr>
                      <m:e>
                        <m:r>
                          <a:rPr lang="tr-TR" i="1">
                            <a:latin typeface="Cambria Math"/>
                          </a:rPr>
                          <m:t>(</m:t>
                        </m:r>
                        <m:r>
                          <a:rPr lang="tr-TR" i="1">
                            <a:latin typeface="Cambria Math"/>
                          </a:rPr>
                          <m:t>𝑎</m:t>
                        </m:r>
                        <m:r>
                          <a:rPr lang="tr-TR" b="0" i="1" smtClean="0">
                            <a:latin typeface="Cambria Math"/>
                          </a:rPr>
                          <m:t>−</m:t>
                        </m:r>
                        <m:r>
                          <a:rPr lang="tr-TR" i="1">
                            <a:latin typeface="Cambria Math"/>
                          </a:rPr>
                          <m:t>𝑏</m:t>
                        </m:r>
                        <m:r>
                          <a:rPr lang="tr-TR" i="1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tr-TR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tr-TR" b="0" i="1" smtClean="0">
                        <a:latin typeface="Cambria Math"/>
                      </a:rPr>
                      <m:t>+ 2</m:t>
                    </m:r>
                    <m:r>
                      <a:rPr lang="tr-TR" b="0" i="1" smtClean="0">
                        <a:latin typeface="Cambria Math"/>
                      </a:rPr>
                      <m:t>𝑎</m:t>
                    </m:r>
                  </m:oMath>
                </a14:m>
                <a:endParaRPr lang="tr-TR" dirty="0" smtClean="0"/>
              </a:p>
              <a:p>
                <a:pPr marL="0" indent="0">
                  <a:buNone/>
                </a:pPr>
                <a:r>
                  <a:rPr lang="tr-TR" dirty="0" smtClean="0"/>
                  <a:t>Yukarıdaki ifadelerden kaç tanesi sıfıra eşit olabilir?</a:t>
                </a:r>
              </a:p>
              <a:p>
                <a:pPr marL="0" indent="0">
                  <a:buNone/>
                </a:pPr>
                <a:r>
                  <a:rPr lang="tr-TR" dirty="0" smtClean="0"/>
                  <a:t>A)1</a:t>
                </a:r>
              </a:p>
              <a:p>
                <a:pPr marL="0" indent="0">
                  <a:buNone/>
                </a:pPr>
                <a:r>
                  <a:rPr lang="tr-TR" dirty="0" smtClean="0"/>
                  <a:t>B)2</a:t>
                </a:r>
              </a:p>
              <a:p>
                <a:pPr marL="0" indent="0">
                  <a:buNone/>
                </a:pPr>
                <a:r>
                  <a:rPr lang="tr-TR" dirty="0" smtClean="0"/>
                  <a:t>C)3</a:t>
                </a:r>
              </a:p>
              <a:p>
                <a:pPr marL="0" indent="0">
                  <a:buNone/>
                </a:pPr>
                <a:r>
                  <a:rPr lang="tr-TR" dirty="0" smtClean="0"/>
                  <a:t>D)4</a:t>
                </a:r>
              </a:p>
              <a:p>
                <a:pPr marL="0" indent="0">
                  <a:buNone/>
                </a:pPr>
                <a:r>
                  <a:rPr lang="tr-TR" dirty="0" smtClean="0"/>
                  <a:t>E)5</a:t>
                </a:r>
                <a:endParaRPr lang="tr-TR" dirty="0"/>
              </a:p>
            </p:txBody>
          </p:sp>
        </mc:Choice>
        <mc:Fallback>
          <p:sp>
            <p:nvSpPr>
              <p:cNvPr id="7" name="İçerik Yer Tutucus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1493" y="260648"/>
                <a:ext cx="8229600" cy="5976664"/>
              </a:xfrm>
              <a:blipFill rotWithShape="1">
                <a:blip r:embed="rId4"/>
                <a:stretch>
                  <a:fillRect l="-1704" t="-2653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334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el Kavramlar ve Sayı Kümeleri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Temel Kavramlar ve Sayı Kümeleri</Template>
  <TotalTime>115</TotalTime>
  <Words>478</Words>
  <Application>Microsoft Office PowerPoint</Application>
  <PresentationFormat>Ekran Gösterisi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10</vt:i4>
      </vt:variant>
    </vt:vector>
  </HeadingPairs>
  <TitlesOfParts>
    <vt:vector size="11" baseType="lpstr">
      <vt:lpstr>Temel Kavramlar ve Sayı Kümeleri</vt:lpstr>
      <vt:lpstr>PowerPoint Sunusu</vt:lpstr>
      <vt:lpstr>POZİTİF VE NEGATİF SAYILAR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BCA</dc:creator>
  <cp:lastModifiedBy>BCA</cp:lastModifiedBy>
  <cp:revision>16</cp:revision>
  <dcterms:created xsi:type="dcterms:W3CDTF">2015-09-26T19:57:42Z</dcterms:created>
  <dcterms:modified xsi:type="dcterms:W3CDTF">2015-09-26T21:52:55Z</dcterms:modified>
</cp:coreProperties>
</file>